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79" r:id="rId3"/>
    <p:sldId id="299" r:id="rId4"/>
    <p:sldId id="281" r:id="rId5"/>
    <p:sldId id="283" r:id="rId6"/>
    <p:sldId id="284" r:id="rId7"/>
    <p:sldId id="285" r:id="rId8"/>
    <p:sldId id="286" r:id="rId9"/>
    <p:sldId id="290" r:id="rId10"/>
    <p:sldId id="259" r:id="rId11"/>
    <p:sldId id="311" r:id="rId12"/>
    <p:sldId id="289" r:id="rId13"/>
    <p:sldId id="356" r:id="rId14"/>
    <p:sldId id="378" r:id="rId15"/>
    <p:sldId id="379" r:id="rId16"/>
    <p:sldId id="380" r:id="rId17"/>
    <p:sldId id="381" r:id="rId18"/>
    <p:sldId id="368" r:id="rId19"/>
    <p:sldId id="369" r:id="rId20"/>
    <p:sldId id="370" r:id="rId21"/>
    <p:sldId id="371" r:id="rId22"/>
    <p:sldId id="372" r:id="rId23"/>
    <p:sldId id="373" r:id="rId24"/>
    <p:sldId id="358" r:id="rId25"/>
  </p:sldIdLst>
  <p:sldSz cx="9144000" cy="6858000" type="screen4x3"/>
  <p:notesSz cx="6881813" cy="96615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538477206236345E-2"/>
          <c:y val="2.8181313187423621E-2"/>
          <c:w val="0.95046149649544753"/>
          <c:h val="0.91887943576871034"/>
        </c:manualLayout>
      </c:layout>
      <c:lineChart>
        <c:grouping val="standard"/>
        <c:varyColors val="0"/>
        <c:ser>
          <c:idx val="0"/>
          <c:order val="0"/>
          <c:tx>
            <c:strRef>
              <c:f>'[TAXA HOMICÍDIOS - 2000 A 2017.xlsx]Plan1'!$A$3</c:f>
              <c:strCache>
                <c:ptCount val="1"/>
                <c:pt idx="0">
                  <c:v>ESTADO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5"/>
              <c:layout>
                <c:manualLayout>
                  <c:x val="-2.7634169302981616E-2"/>
                  <c:y val="1.740139579861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393780625330578E-2"/>
                  <c:y val="2.4969983893408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70387779474334E-2"/>
                  <c:y val="1.9924258496882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393780625330578E-2"/>
                  <c:y val="4.0107160082988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4393780625330515E-2"/>
                  <c:y val="5.7767198970830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324072133568854E-2"/>
                  <c:y val="3.2538571988198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634169302981616E-2"/>
                  <c:y val="4.0107160082988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6,8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'[TAXA HOMICÍDIOS - 2000 A 2017.xlsx]Plan1'!$C$3:$T$3</c:f>
              <c:numCache>
                <c:formatCode>0.0;[Red]0.0</c:formatCode>
                <c:ptCount val="18"/>
                <c:pt idx="0">
                  <c:v>33.299999999999997</c:v>
                </c:pt>
                <c:pt idx="1">
                  <c:v>31.25</c:v>
                </c:pt>
                <c:pt idx="2">
                  <c:v>28.57</c:v>
                </c:pt>
                <c:pt idx="3">
                  <c:v>22.58</c:v>
                </c:pt>
                <c:pt idx="4">
                  <c:v>18.05</c:v>
                </c:pt>
                <c:pt idx="5">
                  <c:v>15.29</c:v>
                </c:pt>
                <c:pt idx="6">
                  <c:v>12.19</c:v>
                </c:pt>
                <c:pt idx="7">
                  <c:v>10.96</c:v>
                </c:pt>
                <c:pt idx="8">
                  <c:v>11.18</c:v>
                </c:pt>
                <c:pt idx="9">
                  <c:v>10.49</c:v>
                </c:pt>
                <c:pt idx="10">
                  <c:v>10.08</c:v>
                </c:pt>
                <c:pt idx="11">
                  <c:v>11.53</c:v>
                </c:pt>
                <c:pt idx="12">
                  <c:v>10.5</c:v>
                </c:pt>
                <c:pt idx="13">
                  <c:v>10.06</c:v>
                </c:pt>
                <c:pt idx="14">
                  <c:v>8.73</c:v>
                </c:pt>
                <c:pt idx="15">
                  <c:v>8.1</c:v>
                </c:pt>
                <c:pt idx="16">
                  <c:v>8.02</c:v>
                </c:pt>
                <c:pt idx="17">
                  <c:v>7.19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'[TAXA HOMICÍDIOS - 2000 A 2017.xlsx]Plan1'!$A$4</c:f>
              <c:strCache>
                <c:ptCount val="1"/>
                <c:pt idx="0">
                  <c:v>CAPITAL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4"/>
              <c:layout>
                <c:manualLayout>
                  <c:x val="-2.9324072133568854E-2"/>
                  <c:y val="-3.50614346864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634169302981616E-2"/>
                  <c:y val="-5.5244336272567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564460811219891E-2"/>
                  <c:y val="-3.00157092899353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324072133568854E-2"/>
                  <c:y val="-4.263002278125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5944266472394374E-2"/>
                  <c:y val="-4.0107160082988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324072133568795E-2"/>
                  <c:y val="-3.00157092899353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324072133568854E-2"/>
                  <c:y val="-3.00157092899353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24072133568854E-2"/>
                  <c:y val="-2.4969983893408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'[TAXA HOMICÍDIOS - 2000 A 2017.xlsx]Plan1'!$C$4:$T$4</c:f>
              <c:numCache>
                <c:formatCode>0.0;[Red]0.0</c:formatCode>
                <c:ptCount val="18"/>
                <c:pt idx="0">
                  <c:v>49.16</c:v>
                </c:pt>
                <c:pt idx="1">
                  <c:v>43.63</c:v>
                </c:pt>
                <c:pt idx="2">
                  <c:v>39.89</c:v>
                </c:pt>
                <c:pt idx="3">
                  <c:v>31.24</c:v>
                </c:pt>
                <c:pt idx="4">
                  <c:v>22.72</c:v>
                </c:pt>
                <c:pt idx="5">
                  <c:v>18.14</c:v>
                </c:pt>
                <c:pt idx="6">
                  <c:v>13.96</c:v>
                </c:pt>
                <c:pt idx="7">
                  <c:v>11.38</c:v>
                </c:pt>
                <c:pt idx="8">
                  <c:v>11.08</c:v>
                </c:pt>
                <c:pt idx="9">
                  <c:v>10.63</c:v>
                </c:pt>
                <c:pt idx="10">
                  <c:v>9.01</c:v>
                </c:pt>
                <c:pt idx="11">
                  <c:v>12.02</c:v>
                </c:pt>
                <c:pt idx="12">
                  <c:v>10.27</c:v>
                </c:pt>
                <c:pt idx="13">
                  <c:v>9.83</c:v>
                </c:pt>
                <c:pt idx="14">
                  <c:v>8.56</c:v>
                </c:pt>
                <c:pt idx="15">
                  <c:v>7.3</c:v>
                </c:pt>
                <c:pt idx="16">
                  <c:v>6.1</c:v>
                </c:pt>
                <c:pt idx="17">
                  <c:v>6.29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23360"/>
        <c:axId val="26649728"/>
      </c:lineChart>
      <c:catAx>
        <c:axId val="26623360"/>
        <c:scaling>
          <c:orientation val="minMax"/>
        </c:scaling>
        <c:delete val="0"/>
        <c:axPos val="b"/>
        <c:majorGridlines/>
        <c:numFmt formatCode="#,##0;[Red]#,##0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pt-BR"/>
          </a:p>
        </c:txPr>
        <c:crossAx val="26649728"/>
        <c:crosses val="autoZero"/>
        <c:auto val="1"/>
        <c:lblAlgn val="ctr"/>
        <c:lblOffset val="100"/>
        <c:noMultiLvlLbl val="0"/>
      </c:catAx>
      <c:valAx>
        <c:axId val="26649728"/>
        <c:scaling>
          <c:orientation val="minMax"/>
        </c:scaling>
        <c:delete val="0"/>
        <c:axPos val="l"/>
        <c:majorGridlines/>
        <c:numFmt formatCode="0.0;[Red]0.0" sourceLinked="1"/>
        <c:majorTickMark val="out"/>
        <c:minorTickMark val="none"/>
        <c:tickLblPos val="nextTo"/>
        <c:crossAx val="2662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36475288497678"/>
          <c:y val="0.37510935715869242"/>
          <c:w val="0.11898632442807767"/>
          <c:h val="0.10345524918334736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GRÁFICOS!$A$3</c:f>
              <c:strCache>
                <c:ptCount val="1"/>
                <c:pt idx="0">
                  <c:v>ESTADO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GRÁFICOS!$B$2:$S$2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GRÁFICOS!$B$3:$S$3</c:f>
              <c:numCache>
                <c:formatCode>#,##0</c:formatCode>
                <c:ptCount val="18"/>
                <c:pt idx="0">
                  <c:v>219601</c:v>
                </c:pt>
                <c:pt idx="1">
                  <c:v>223478</c:v>
                </c:pt>
                <c:pt idx="2">
                  <c:v>248406</c:v>
                </c:pt>
                <c:pt idx="3">
                  <c:v>220261</c:v>
                </c:pt>
                <c:pt idx="4">
                  <c:v>221817</c:v>
                </c:pt>
                <c:pt idx="5">
                  <c:v>213476</c:v>
                </c:pt>
                <c:pt idx="6">
                  <c:v>217203</c:v>
                </c:pt>
                <c:pt idx="7">
                  <c:v>217966</c:v>
                </c:pt>
                <c:pt idx="8">
                  <c:v>257022</c:v>
                </c:pt>
                <c:pt idx="9">
                  <c:v>232897</c:v>
                </c:pt>
                <c:pt idx="10">
                  <c:v>235523</c:v>
                </c:pt>
                <c:pt idx="11">
                  <c:v>237915</c:v>
                </c:pt>
                <c:pt idx="12">
                  <c:v>257068</c:v>
                </c:pt>
                <c:pt idx="13">
                  <c:v>311214</c:v>
                </c:pt>
                <c:pt idx="14">
                  <c:v>307392</c:v>
                </c:pt>
                <c:pt idx="15">
                  <c:v>323274</c:v>
                </c:pt>
                <c:pt idx="16">
                  <c:v>303906</c:v>
                </c:pt>
                <c:pt idx="17">
                  <c:v>262013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GRÁFICOS!$A$4</c:f>
              <c:strCache>
                <c:ptCount val="1"/>
                <c:pt idx="0">
                  <c:v>CAPITAL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GRÁFICOS!$B$2:$S$2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GRÁFICOS!$B$4:$S$4</c:f>
              <c:numCache>
                <c:formatCode>#,##0</c:formatCode>
                <c:ptCount val="18"/>
                <c:pt idx="0">
                  <c:v>112177</c:v>
                </c:pt>
                <c:pt idx="1">
                  <c:v>120654</c:v>
                </c:pt>
                <c:pt idx="2">
                  <c:v>132410</c:v>
                </c:pt>
                <c:pt idx="3">
                  <c:v>114201</c:v>
                </c:pt>
                <c:pt idx="4">
                  <c:v>111045</c:v>
                </c:pt>
                <c:pt idx="5">
                  <c:v>105985</c:v>
                </c:pt>
                <c:pt idx="6">
                  <c:v>108901</c:v>
                </c:pt>
                <c:pt idx="7">
                  <c:v>109637</c:v>
                </c:pt>
                <c:pt idx="8">
                  <c:v>123501</c:v>
                </c:pt>
                <c:pt idx="9">
                  <c:v>110909</c:v>
                </c:pt>
                <c:pt idx="10">
                  <c:v>109709</c:v>
                </c:pt>
                <c:pt idx="11">
                  <c:v>113044</c:v>
                </c:pt>
                <c:pt idx="12">
                  <c:v>126526</c:v>
                </c:pt>
                <c:pt idx="13">
                  <c:v>160210</c:v>
                </c:pt>
                <c:pt idx="14">
                  <c:v>154706</c:v>
                </c:pt>
                <c:pt idx="15">
                  <c:v>159557</c:v>
                </c:pt>
                <c:pt idx="16">
                  <c:v>153848</c:v>
                </c:pt>
                <c:pt idx="17">
                  <c:v>136476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926528"/>
        <c:axId val="115928064"/>
      </c:lineChart>
      <c:catAx>
        <c:axId val="11592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60000"/>
          <a:lstStyle/>
          <a:p>
            <a:pPr>
              <a:defRPr/>
            </a:pPr>
            <a:endParaRPr lang="pt-BR"/>
          </a:p>
        </c:txPr>
        <c:crossAx val="115928064"/>
        <c:crosses val="autoZero"/>
        <c:auto val="1"/>
        <c:lblAlgn val="ctr"/>
        <c:lblOffset val="100"/>
        <c:noMultiLvlLbl val="0"/>
      </c:catAx>
      <c:valAx>
        <c:axId val="1159280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5926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GRÁFICOS!$A$26</c:f>
              <c:strCache>
                <c:ptCount val="1"/>
                <c:pt idx="0">
                  <c:v>ESTADO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GRÁFICOS!$B$25:$S$25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 formatCode="0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GRÁFICOS!$B$26:$S$26</c:f>
              <c:numCache>
                <c:formatCode>#,##0</c:formatCode>
                <c:ptCount val="18"/>
                <c:pt idx="0">
                  <c:v>439630</c:v>
                </c:pt>
                <c:pt idx="1">
                  <c:v>462543</c:v>
                </c:pt>
                <c:pt idx="2">
                  <c:v>539220</c:v>
                </c:pt>
                <c:pt idx="3">
                  <c:v>561271</c:v>
                </c:pt>
                <c:pt idx="4">
                  <c:v>564960</c:v>
                </c:pt>
                <c:pt idx="5">
                  <c:v>552304</c:v>
                </c:pt>
                <c:pt idx="6">
                  <c:v>524017</c:v>
                </c:pt>
                <c:pt idx="7">
                  <c:v>489434</c:v>
                </c:pt>
                <c:pt idx="8">
                  <c:v>529187</c:v>
                </c:pt>
                <c:pt idx="9">
                  <c:v>506653</c:v>
                </c:pt>
                <c:pt idx="10">
                  <c:v>541139</c:v>
                </c:pt>
                <c:pt idx="11">
                  <c:v>545373</c:v>
                </c:pt>
                <c:pt idx="12">
                  <c:v>542888</c:v>
                </c:pt>
                <c:pt idx="13">
                  <c:v>516551</c:v>
                </c:pt>
                <c:pt idx="14">
                  <c:v>495334</c:v>
                </c:pt>
                <c:pt idx="15">
                  <c:v>514892</c:v>
                </c:pt>
                <c:pt idx="16">
                  <c:v>515595</c:v>
                </c:pt>
                <c:pt idx="17">
                  <c:v>504896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GRÁFICOS!$A$27</c:f>
              <c:strCache>
                <c:ptCount val="1"/>
                <c:pt idx="0">
                  <c:v>CAPITAL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GRÁFICOS!$B$25:$S$25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 formatCode="0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GRÁFICOS!$B$27:$S$27</c:f>
              <c:numCache>
                <c:formatCode>#,##0</c:formatCode>
                <c:ptCount val="18"/>
                <c:pt idx="0">
                  <c:v>115380</c:v>
                </c:pt>
                <c:pt idx="1">
                  <c:v>126099</c:v>
                </c:pt>
                <c:pt idx="2">
                  <c:v>142694</c:v>
                </c:pt>
                <c:pt idx="3">
                  <c:v>166095</c:v>
                </c:pt>
                <c:pt idx="4">
                  <c:v>176119</c:v>
                </c:pt>
                <c:pt idx="5">
                  <c:v>172168</c:v>
                </c:pt>
                <c:pt idx="6">
                  <c:v>148305</c:v>
                </c:pt>
                <c:pt idx="7">
                  <c:v>154539</c:v>
                </c:pt>
                <c:pt idx="8">
                  <c:v>176644</c:v>
                </c:pt>
                <c:pt idx="9">
                  <c:v>171273</c:v>
                </c:pt>
                <c:pt idx="10">
                  <c:v>198252</c:v>
                </c:pt>
                <c:pt idx="11">
                  <c:v>199428</c:v>
                </c:pt>
                <c:pt idx="12">
                  <c:v>201305</c:v>
                </c:pt>
                <c:pt idx="13">
                  <c:v>190717</c:v>
                </c:pt>
                <c:pt idx="14">
                  <c:v>176579</c:v>
                </c:pt>
                <c:pt idx="15">
                  <c:v>186350</c:v>
                </c:pt>
                <c:pt idx="16">
                  <c:v>193686</c:v>
                </c:pt>
                <c:pt idx="17">
                  <c:v>201798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507328"/>
        <c:axId val="109508864"/>
      </c:lineChart>
      <c:catAx>
        <c:axId val="10950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180000"/>
          <a:lstStyle/>
          <a:p>
            <a:pPr>
              <a:defRPr sz="1400"/>
            </a:pPr>
            <a:endParaRPr lang="pt-BR"/>
          </a:p>
        </c:txPr>
        <c:crossAx val="109508864"/>
        <c:crosses val="autoZero"/>
        <c:auto val="1"/>
        <c:lblAlgn val="ctr"/>
        <c:lblOffset val="100"/>
        <c:noMultiLvlLbl val="0"/>
      </c:catAx>
      <c:valAx>
        <c:axId val="1095088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09507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GRÁFICOS!$A$50</c:f>
              <c:strCache>
                <c:ptCount val="1"/>
                <c:pt idx="0">
                  <c:v>ESTADO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GRÁFICOS!$B$49:$S$49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 formatCode="0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GRÁFICOS!$B$50:$S$50</c:f>
              <c:numCache>
                <c:formatCode>#,##0</c:formatCode>
                <c:ptCount val="18"/>
                <c:pt idx="0">
                  <c:v>214948</c:v>
                </c:pt>
                <c:pt idx="1">
                  <c:v>191346</c:v>
                </c:pt>
                <c:pt idx="2">
                  <c:v>186155</c:v>
                </c:pt>
                <c:pt idx="3">
                  <c:v>193380</c:v>
                </c:pt>
                <c:pt idx="4">
                  <c:v>197546</c:v>
                </c:pt>
                <c:pt idx="5">
                  <c:v>183799</c:v>
                </c:pt>
                <c:pt idx="6">
                  <c:v>163537</c:v>
                </c:pt>
                <c:pt idx="7">
                  <c:v>159124</c:v>
                </c:pt>
                <c:pt idx="8">
                  <c:v>177197</c:v>
                </c:pt>
                <c:pt idx="9">
                  <c:v>169402</c:v>
                </c:pt>
                <c:pt idx="10">
                  <c:v>184311</c:v>
                </c:pt>
                <c:pt idx="11">
                  <c:v>195701</c:v>
                </c:pt>
                <c:pt idx="12">
                  <c:v>215510</c:v>
                </c:pt>
                <c:pt idx="13">
                  <c:v>221532</c:v>
                </c:pt>
                <c:pt idx="14">
                  <c:v>189349</c:v>
                </c:pt>
                <c:pt idx="15">
                  <c:v>188881</c:v>
                </c:pt>
                <c:pt idx="16">
                  <c:v>172559</c:v>
                </c:pt>
                <c:pt idx="17">
                  <c:v>157134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GRÁFICOS!$A$51</c:f>
              <c:strCache>
                <c:ptCount val="1"/>
                <c:pt idx="0">
                  <c:v>CAPITAL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GRÁFICOS!$B$49:$S$49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 formatCode="0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GRÁFICOS!$B$51:$S$51</c:f>
              <c:numCache>
                <c:formatCode>#,##0</c:formatCode>
                <c:ptCount val="18"/>
                <c:pt idx="0">
                  <c:v>108651</c:v>
                </c:pt>
                <c:pt idx="1">
                  <c:v>96269</c:v>
                </c:pt>
                <c:pt idx="2">
                  <c:v>92880</c:v>
                </c:pt>
                <c:pt idx="3">
                  <c:v>102826</c:v>
                </c:pt>
                <c:pt idx="4">
                  <c:v>101723</c:v>
                </c:pt>
                <c:pt idx="5">
                  <c:v>90582</c:v>
                </c:pt>
                <c:pt idx="6">
                  <c:v>78477</c:v>
                </c:pt>
                <c:pt idx="7">
                  <c:v>74617</c:v>
                </c:pt>
                <c:pt idx="8">
                  <c:v>79118</c:v>
                </c:pt>
                <c:pt idx="9">
                  <c:v>77855</c:v>
                </c:pt>
                <c:pt idx="10">
                  <c:v>83295</c:v>
                </c:pt>
                <c:pt idx="11">
                  <c:v>86945</c:v>
                </c:pt>
                <c:pt idx="12">
                  <c:v>99190</c:v>
                </c:pt>
                <c:pt idx="13">
                  <c:v>99047</c:v>
                </c:pt>
                <c:pt idx="14">
                  <c:v>82005</c:v>
                </c:pt>
                <c:pt idx="15">
                  <c:v>82830</c:v>
                </c:pt>
                <c:pt idx="16">
                  <c:v>74747</c:v>
                </c:pt>
                <c:pt idx="17">
                  <c:v>67032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811840"/>
        <c:axId val="115813376"/>
      </c:lineChart>
      <c:catAx>
        <c:axId val="11581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420000"/>
          <a:lstStyle/>
          <a:p>
            <a:pPr>
              <a:defRPr/>
            </a:pPr>
            <a:endParaRPr lang="pt-BR"/>
          </a:p>
        </c:txPr>
        <c:crossAx val="115813376"/>
        <c:crosses val="autoZero"/>
        <c:auto val="1"/>
        <c:lblAlgn val="ctr"/>
        <c:lblOffset val="100"/>
        <c:noMultiLvlLbl val="0"/>
      </c:catAx>
      <c:valAx>
        <c:axId val="1158133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5811840"/>
        <c:crosses val="autoZero"/>
        <c:crossBetween val="between"/>
      </c:valAx>
      <c:spPr>
        <a:ln w="57150"/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3467242537280314"/>
                  <c:y val="-2.4148245659767479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24284235410454"/>
                  <c:y val="4.4133028778478751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'[DENÚNCIAS MES A MES - JAN A NOV 2018 (GRÁFICO DD E WD).xlsx]Plan1'!$A$7:$A$8</c:f>
              <c:strCache>
                <c:ptCount val="2"/>
                <c:pt idx="0">
                  <c:v>DISQUE DENÚNCIA 181</c:v>
                </c:pt>
                <c:pt idx="1">
                  <c:v>WEB DENÚNCIA</c:v>
                </c:pt>
              </c:strCache>
            </c:strRef>
          </c:cat>
          <c:val>
            <c:numRef>
              <c:f>'[DENÚNCIAS MES A MES - JAN A NOV 2018 (GRÁFICO DD E WD).xlsx]Plan1'!$B$7:$B$8</c:f>
              <c:numCache>
                <c:formatCode>0.0%</c:formatCode>
                <c:ptCount val="2"/>
                <c:pt idx="0">
                  <c:v>0.55500000000000005</c:v>
                </c:pt>
                <c:pt idx="1">
                  <c:v>0.44500000000000001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'[DENÚNCIAS MES A MES - JAN A NOV 2018 (GRÁFICO DD E WD).xlsx]Plan1'!$A$4</c:f>
              <c:strCache>
                <c:ptCount val="1"/>
                <c:pt idx="0">
                  <c:v>DISQUE DENÚNCIA 181</c:v>
                </c:pt>
              </c:strCache>
            </c:strRef>
          </c:tx>
          <c:invertIfNegative val="0"/>
          <c:cat>
            <c:strRef>
              <c:f>'[DENÚNCIAS MES A MES - JAN A NOV 2018 (GRÁFICO DD E WD).xlsx]Plan1'!$B$3:$M$3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'[DENÚNCIAS MES A MES - JAN A NOV 2018 (GRÁFICO DD E WD).xlsx]Plan1'!$B$4:$M$4</c:f>
              <c:numCache>
                <c:formatCode>#,##0;[Red]#,##0</c:formatCode>
                <c:ptCount val="12"/>
                <c:pt idx="0">
                  <c:v>3708</c:v>
                </c:pt>
                <c:pt idx="1">
                  <c:v>3835</c:v>
                </c:pt>
                <c:pt idx="2">
                  <c:v>4413</c:v>
                </c:pt>
                <c:pt idx="3">
                  <c:v>4265</c:v>
                </c:pt>
                <c:pt idx="4">
                  <c:v>3965</c:v>
                </c:pt>
                <c:pt idx="5">
                  <c:v>3394</c:v>
                </c:pt>
                <c:pt idx="6">
                  <c:v>3587</c:v>
                </c:pt>
                <c:pt idx="7">
                  <c:v>3832</c:v>
                </c:pt>
                <c:pt idx="8">
                  <c:v>3470</c:v>
                </c:pt>
                <c:pt idx="9">
                  <c:v>2900</c:v>
                </c:pt>
                <c:pt idx="10">
                  <c:v>3061</c:v>
                </c:pt>
                <c:pt idx="11">
                  <c:v>2622</c:v>
                </c:pt>
              </c:numCache>
            </c:numRef>
          </c:val>
        </c:ser>
        <c:ser>
          <c:idx val="1"/>
          <c:order val="1"/>
          <c:tx>
            <c:strRef>
              <c:f>'[DENÚNCIAS MES A MES - JAN A NOV 2018 (GRÁFICO DD E WD).xlsx]Plan1'!$A$5</c:f>
              <c:strCache>
                <c:ptCount val="1"/>
                <c:pt idx="0">
                  <c:v>WEB DENÚNCIA</c:v>
                </c:pt>
              </c:strCache>
            </c:strRef>
          </c:tx>
          <c:invertIfNegative val="0"/>
          <c:cat>
            <c:strRef>
              <c:f>'[DENÚNCIAS MES A MES - JAN A NOV 2018 (GRÁFICO DD E WD).xlsx]Plan1'!$B$3:$M$3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'[DENÚNCIAS MES A MES - JAN A NOV 2018 (GRÁFICO DD E WD).xlsx]Plan1'!$B$5:$M$5</c:f>
              <c:numCache>
                <c:formatCode>#,##0;[Red]#,##0</c:formatCode>
                <c:ptCount val="12"/>
                <c:pt idx="0">
                  <c:v>2687</c:v>
                </c:pt>
                <c:pt idx="1">
                  <c:v>2716</c:v>
                </c:pt>
                <c:pt idx="2">
                  <c:v>3041</c:v>
                </c:pt>
                <c:pt idx="3">
                  <c:v>3021</c:v>
                </c:pt>
                <c:pt idx="4">
                  <c:v>2883</c:v>
                </c:pt>
                <c:pt idx="5">
                  <c:v>2771</c:v>
                </c:pt>
                <c:pt idx="6">
                  <c:v>3123</c:v>
                </c:pt>
                <c:pt idx="7">
                  <c:v>3246</c:v>
                </c:pt>
                <c:pt idx="8">
                  <c:v>3032</c:v>
                </c:pt>
                <c:pt idx="9">
                  <c:v>2917</c:v>
                </c:pt>
                <c:pt idx="10">
                  <c:v>2954</c:v>
                </c:pt>
                <c:pt idx="11">
                  <c:v>3007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20160"/>
        <c:axId val="27421696"/>
      </c:barChart>
      <c:catAx>
        <c:axId val="2742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7421696"/>
        <c:crosses val="autoZero"/>
        <c:auto val="1"/>
        <c:lblAlgn val="ctr"/>
        <c:lblOffset val="100"/>
        <c:noMultiLvlLbl val="0"/>
      </c:catAx>
      <c:valAx>
        <c:axId val="27421696"/>
        <c:scaling>
          <c:orientation val="minMax"/>
        </c:scaling>
        <c:delete val="0"/>
        <c:axPos val="l"/>
        <c:majorGridlines/>
        <c:numFmt formatCode="#,##0;[Red]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742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96088613124961"/>
          <c:y val="0.30399598457314264"/>
          <c:w val="0.29018596173808042"/>
          <c:h val="0.32002084802368896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580621172353456"/>
          <c:y val="5.3252405949256343E-2"/>
          <c:w val="0.38356212204760126"/>
          <c:h val="0.850115651973961"/>
        </c:manualLayout>
      </c:layout>
      <c:overlay val="0"/>
      <c:txPr>
        <a:bodyPr/>
        <a:lstStyle/>
        <a:p>
          <a:pPr>
            <a:defRPr sz="1600" baseline="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8"/>
            <c:bubble3D val="0"/>
            <c:explosion val="7"/>
          </c:dPt>
          <c:dLbls>
            <c:dLbl>
              <c:idx val="0"/>
              <c:layout>
                <c:manualLayout>
                  <c:x val="-2.5513159557475167E-2"/>
                  <c:y val="-5.6216503140955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015886227838378E-2"/>
                  <c:y val="-2.7678762561169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786779232611554E-2"/>
                  <c:y val="9.1278266541000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41490370141499E-2"/>
                  <c:y val="2.7635994357326978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11 %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01647192854612E-3"/>
                  <c:y val="-5.184461765567000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427098537241899E-3"/>
                  <c:y val="-4.0246927229673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946392439309408E-2"/>
                  <c:y val="9.22564754586719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080333474289197E-2"/>
                  <c:y val="3.1101356320787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9.7353029925139806E-2"/>
                  <c:y val="2.4262538534037918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5,8%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Plan1!$A$3:$A$12</c:f>
              <c:strCache>
                <c:ptCount val="10"/>
                <c:pt idx="0">
                  <c:v>SEQUESTRO</c:v>
                </c:pt>
                <c:pt idx="1">
                  <c:v>FURTO DE VEÍCULO</c:v>
                </c:pt>
                <c:pt idx="2">
                  <c:v>HOMICÍDIO DOLOSO</c:v>
                </c:pt>
                <c:pt idx="3">
                  <c:v>PROCURADO</c:v>
                </c:pt>
                <c:pt idx="4">
                  <c:v>ROUBO (OUTROS)</c:v>
                </c:pt>
                <c:pt idx="5">
                  <c:v>ROUBO DE CARGA</c:v>
                </c:pt>
                <c:pt idx="6">
                  <c:v>ROUBO DE VEÍCULOS</c:v>
                </c:pt>
                <c:pt idx="7">
                  <c:v>LATROCÍNIO</c:v>
                </c:pt>
                <c:pt idx="8">
                  <c:v>TRÁFICO DE ENTORPECENTES</c:v>
                </c:pt>
                <c:pt idx="9">
                  <c:v>OUTROS</c:v>
                </c:pt>
              </c:strCache>
            </c:strRef>
          </c:cat>
          <c:val>
            <c:numRef>
              <c:f>Plan1!$B$3:$B$12</c:f>
              <c:numCache>
                <c:formatCode>0.0%</c:formatCode>
                <c:ptCount val="10"/>
                <c:pt idx="0">
                  <c:v>5.3E-3</c:v>
                </c:pt>
                <c:pt idx="1">
                  <c:v>9.1999999999999998E-3</c:v>
                </c:pt>
                <c:pt idx="2">
                  <c:v>2.2599999999999999E-2</c:v>
                </c:pt>
                <c:pt idx="3">
                  <c:v>0.1079</c:v>
                </c:pt>
                <c:pt idx="4">
                  <c:v>6.13E-2</c:v>
                </c:pt>
                <c:pt idx="5">
                  <c:v>3.3E-3</c:v>
                </c:pt>
                <c:pt idx="6">
                  <c:v>1.78E-2</c:v>
                </c:pt>
                <c:pt idx="7">
                  <c:v>2.5000000000000001E-3</c:v>
                </c:pt>
                <c:pt idx="8">
                  <c:v>0.71189999999999998</c:v>
                </c:pt>
                <c:pt idx="9">
                  <c:v>5.8099999999999999E-2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717469364340843"/>
          <c:y val="3.2272249646195475E-2"/>
          <c:w val="0.32282530635659151"/>
          <c:h val="0.94990114402670389"/>
        </c:manualLayout>
      </c:layout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0.13413571741032371"/>
                  <c:y val="0.12911235053951589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tx1"/>
                        </a:solidFill>
                      </a:rPr>
                      <a:t>30,3</a:t>
                    </a:r>
                    <a:r>
                      <a:rPr lang="en-US" sz="2000" b="1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b="1" baseline="0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005325896762905"/>
                  <c:y val="-0.1723745990084572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tx1"/>
                        </a:solidFill>
                      </a:rPr>
                      <a:t>20,3</a:t>
                    </a:r>
                    <a:r>
                      <a:rPr lang="en-US" sz="2000" b="1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24733675215495"/>
                  <c:y val="-4.6851519421818632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baseline="0" dirty="0" smtClean="0">
                        <a:solidFill>
                          <a:schemeClr val="tx1"/>
                        </a:solidFill>
                      </a:rPr>
                      <a:t>49,4 %</a:t>
                    </a:r>
                    <a:endParaRPr lang="en-US" sz="2000" b="1" dirty="0" smtClean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Plan1!$A$21:$A$23</c:f>
              <c:strCache>
                <c:ptCount val="3"/>
                <c:pt idx="0">
                  <c:v>CAPITAL</c:v>
                </c:pt>
                <c:pt idx="1">
                  <c:v>REGIÃO METROP.</c:v>
                </c:pt>
                <c:pt idx="2">
                  <c:v>INTERIOR</c:v>
                </c:pt>
              </c:strCache>
            </c:strRef>
          </c:cat>
          <c:val>
            <c:numRef>
              <c:f>Plan1!$B$21:$B$23</c:f>
              <c:numCache>
                <c:formatCode>General</c:formatCode>
                <c:ptCount val="3"/>
                <c:pt idx="0">
                  <c:v>22067</c:v>
                </c:pt>
                <c:pt idx="1">
                  <c:v>14808</c:v>
                </c:pt>
                <c:pt idx="2">
                  <c:v>35946</c:v>
                </c:pt>
              </c:numCache>
            </c:numRef>
          </c:val>
        </c:ser>
        <c:ser>
          <c:idx val="1"/>
          <c:order val="1"/>
          <c:cat>
            <c:strRef>
              <c:f>Plan1!$A$21:$A$23</c:f>
              <c:strCache>
                <c:ptCount val="3"/>
                <c:pt idx="0">
                  <c:v>CAPITAL</c:v>
                </c:pt>
                <c:pt idx="1">
                  <c:v>REGIÃO METROP.</c:v>
                </c:pt>
                <c:pt idx="2">
                  <c:v>INTERIOR</c:v>
                </c:pt>
              </c:strCache>
            </c:strRef>
          </c:cat>
          <c:val>
            <c:numRef>
              <c:f>Plan1!$C$21:$C$23</c:f>
              <c:numCache>
                <c:formatCode>0.0%</c:formatCode>
                <c:ptCount val="3"/>
                <c:pt idx="0">
                  <c:v>0.30303071916068169</c:v>
                </c:pt>
                <c:pt idx="1">
                  <c:v>0.20334793534831985</c:v>
                </c:pt>
                <c:pt idx="2">
                  <c:v>0.49362134549099845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982930834926113"/>
          <c:y val="0.37203900002396245"/>
          <c:w val="0.29220969217714471"/>
          <c:h val="0.2628384427874027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0.2193</cdr:x>
      <cdr:y>0.06667</cdr:y>
    </cdr:from>
    <cdr:to>
      <cdr:x>0.34098</cdr:x>
      <cdr:y>0.24832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00200" y="360040"/>
          <a:ext cx="998860" cy="981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/>
            <a:t>TAXA DE HOMICÍDIOS SÃO PAULO  (100 MIL HAB.)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0.20182</cdr:x>
      <cdr:y>0.57576</cdr:y>
    </cdr:from>
    <cdr:to>
      <cdr:x>0.41341</cdr:x>
      <cdr:y>0.85424</cdr:y>
    </cdr:to>
    <cdr:sp macro="" textlink="">
      <cdr:nvSpPr>
        <cdr:cNvPr id="2" name="Explosão 1 1"/>
        <cdr:cNvSpPr/>
      </cdr:nvSpPr>
      <cdr:spPr>
        <a:xfrm xmlns:a="http://schemas.openxmlformats.org/drawingml/2006/main">
          <a:off x="1758419" y="2736304"/>
          <a:ext cx="1843475" cy="1323480"/>
        </a:xfrm>
        <a:prstGeom xmlns:a="http://schemas.openxmlformats.org/drawingml/2006/main" prst="irregularSeal1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2400" b="1" dirty="0" smtClean="0">
              <a:solidFill>
                <a:srgbClr val="FF0000"/>
              </a:solidFill>
            </a:rPr>
            <a:t>71 %</a:t>
          </a:r>
          <a:endParaRPr lang="pt-BR" sz="2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82824"/>
          </a:xfrm>
          <a:prstGeom prst="rect">
            <a:avLst/>
          </a:prstGeom>
        </p:spPr>
        <p:txBody>
          <a:bodyPr vert="horz" lIns="94686" tIns="47343" rIns="94686" bIns="47343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82824"/>
          </a:xfrm>
          <a:prstGeom prst="rect">
            <a:avLst/>
          </a:prstGeom>
        </p:spPr>
        <p:txBody>
          <a:bodyPr vert="horz" lIns="94686" tIns="47343" rIns="94686" bIns="47343" rtlCol="0"/>
          <a:lstStyle>
            <a:lvl1pPr algn="r">
              <a:defRPr sz="1200"/>
            </a:lvl1pPr>
          </a:lstStyle>
          <a:p>
            <a:fld id="{872DF268-E828-4A66-9388-3D0399F04F87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77019"/>
            <a:ext cx="2982119" cy="482823"/>
          </a:xfrm>
          <a:prstGeom prst="rect">
            <a:avLst/>
          </a:prstGeom>
        </p:spPr>
        <p:txBody>
          <a:bodyPr vert="horz" lIns="94686" tIns="47343" rIns="94686" bIns="47343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8102" y="9177019"/>
            <a:ext cx="2982119" cy="482823"/>
          </a:xfrm>
          <a:prstGeom prst="rect">
            <a:avLst/>
          </a:prstGeom>
        </p:spPr>
        <p:txBody>
          <a:bodyPr vert="horz" lIns="94686" tIns="47343" rIns="94686" bIns="47343" rtlCol="0" anchor="b"/>
          <a:lstStyle>
            <a:lvl1pPr algn="r">
              <a:defRPr sz="1200"/>
            </a:lvl1pPr>
          </a:lstStyle>
          <a:p>
            <a:fld id="{073565A6-DEF0-47A3-85B8-3B7F0B5DF4D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8139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82824"/>
          </a:xfrm>
          <a:prstGeom prst="rect">
            <a:avLst/>
          </a:prstGeom>
        </p:spPr>
        <p:txBody>
          <a:bodyPr vert="horz" lIns="94686" tIns="47343" rIns="94686" bIns="47343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82824"/>
          </a:xfrm>
          <a:prstGeom prst="rect">
            <a:avLst/>
          </a:prstGeom>
        </p:spPr>
        <p:txBody>
          <a:bodyPr vert="horz" lIns="94686" tIns="47343" rIns="94686" bIns="47343" rtlCol="0"/>
          <a:lstStyle>
            <a:lvl1pPr algn="r">
              <a:defRPr sz="1200"/>
            </a:lvl1pPr>
          </a:lstStyle>
          <a:p>
            <a:fld id="{D27C6302-2606-44CB-BC1D-44C555821700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725488"/>
            <a:ext cx="4827587" cy="3621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86" tIns="47343" rIns="94686" bIns="47343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182" y="4589350"/>
            <a:ext cx="5505450" cy="4347097"/>
          </a:xfrm>
          <a:prstGeom prst="rect">
            <a:avLst/>
          </a:prstGeom>
        </p:spPr>
        <p:txBody>
          <a:bodyPr vert="horz" lIns="94686" tIns="47343" rIns="94686" bIns="47343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7019"/>
            <a:ext cx="2982119" cy="482823"/>
          </a:xfrm>
          <a:prstGeom prst="rect">
            <a:avLst/>
          </a:prstGeom>
        </p:spPr>
        <p:txBody>
          <a:bodyPr vert="horz" lIns="94686" tIns="47343" rIns="94686" bIns="47343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8102" y="9177019"/>
            <a:ext cx="2982119" cy="482823"/>
          </a:xfrm>
          <a:prstGeom prst="rect">
            <a:avLst/>
          </a:prstGeom>
        </p:spPr>
        <p:txBody>
          <a:bodyPr vert="horz" lIns="94686" tIns="47343" rIns="94686" bIns="47343" rtlCol="0" anchor="b"/>
          <a:lstStyle>
            <a:lvl1pPr algn="r">
              <a:defRPr sz="1200"/>
            </a:lvl1pPr>
          </a:lstStyle>
          <a:p>
            <a:fld id="{B77FF6B4-00F7-4B4E-B0E4-982C5BFB05C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54339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7113" y="725488"/>
            <a:ext cx="4827587" cy="36210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9F445E-04B5-4C79-857B-75CF366D6906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FF6B4-00F7-4B4E-B0E4-982C5BFB05CA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541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2C21D4-8CDC-4DCF-882A-81096268939F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alt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5CAE8-D0DE-4CE3-90CE-1A7DB60142AB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alt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60" indent="-28571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62" indent="-22857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06" indent="-22857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50" indent="-22857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95" indent="-228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40" indent="-228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84" indent="-228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29" indent="-228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B1C9C-71D3-48C7-885D-19A41B2B1BF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alt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60" indent="-28571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62" indent="-22857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06" indent="-22857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50" indent="-22857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95" indent="-228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40" indent="-228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84" indent="-228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29" indent="-228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B1C9C-71D3-48C7-885D-19A41B2B1BF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alt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86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325" indent="-295894" algn="l" defTabSz="9386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3577" indent="-236715" algn="l" defTabSz="9386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7007" indent="-236715" algn="l" defTabSz="9386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0438" indent="-236715" algn="l" defTabSz="9386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3868" indent="-236715" defTabSz="9386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7299" indent="-236715" defTabSz="9386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0730" indent="-236715" defTabSz="9386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4160" indent="-236715" defTabSz="9386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A80C37-665D-4842-9641-578193999DCA}" type="slidenum">
              <a:rPr lang="pt-BR" altLang="pt-BR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pt-BR" altLang="pt-B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86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325" indent="-295894" algn="l" defTabSz="9386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3577" indent="-236715" algn="l" defTabSz="9386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7007" indent="-236715" algn="l" defTabSz="9386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0438" indent="-236715" algn="l" defTabSz="9386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3868" indent="-236715" defTabSz="9386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7299" indent="-236715" defTabSz="9386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0730" indent="-236715" defTabSz="9386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4160" indent="-236715" defTabSz="9386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A80C37-665D-4842-9641-578193999DCA}" type="slidenum">
              <a:rPr lang="pt-BR" altLang="pt-BR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pt-BR" altLang="pt-B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F400-A94D-474E-83F3-4FDBF28B107E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9C72-CAAB-4454-A345-6137133FA0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99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F400-A94D-474E-83F3-4FDBF28B107E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9C72-CAAB-4454-A345-6137133FA0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68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5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F400-A94D-474E-83F3-4FDBF28B107E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9C72-CAAB-4454-A345-6137133FA0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652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681" y="2130474"/>
            <a:ext cx="7772638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62" y="3886200"/>
            <a:ext cx="64012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56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70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212" y="4406949"/>
            <a:ext cx="777263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212" y="2906713"/>
            <a:ext cx="77726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97692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120" y="1600204"/>
            <a:ext cx="40378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7393" y="1600204"/>
            <a:ext cx="403948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68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21" y="1535113"/>
            <a:ext cx="403948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21" y="2174875"/>
            <a:ext cx="403948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831" y="1535113"/>
            <a:ext cx="404107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831" y="2174875"/>
            <a:ext cx="404107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789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089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113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83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F400-A94D-474E-83F3-4FDBF28B107E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9C72-CAAB-4454-A345-6137133FA0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2866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1977" y="4800600"/>
            <a:ext cx="548703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1977" y="612775"/>
            <a:ext cx="548703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1977" y="5367338"/>
            <a:ext cx="548703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07594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121" y="1600204"/>
            <a:ext cx="822975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248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861" y="274639"/>
            <a:ext cx="2057043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121" y="274639"/>
            <a:ext cx="602034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02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F400-A94D-474E-83F3-4FDBF28B107E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9C72-CAAB-4454-A345-6137133FA0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693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5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F400-A94D-474E-83F3-4FDBF28B107E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9C72-CAAB-4454-A345-6137133FA0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96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F400-A94D-474E-83F3-4FDBF28B107E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9C72-CAAB-4454-A345-6137133FA0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54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F400-A94D-474E-83F3-4FDBF28B107E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9C72-CAAB-4454-A345-6137133FA0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84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F400-A94D-474E-83F3-4FDBF28B107E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9C72-CAAB-4454-A345-6137133FA0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662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F400-A94D-474E-83F3-4FDBF28B107E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9C72-CAAB-4454-A345-6137133FA0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788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F400-A94D-474E-83F3-4FDBF28B107E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9C72-CAAB-4454-A345-6137133FA0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572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5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4F400-A94D-474E-83F3-4FDBF28B107E}" type="datetimeFigureOut">
              <a:rPr lang="pt-BR" smtClean="0"/>
              <a:pPr/>
              <a:t>17/05/2019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5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5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9C72-CAAB-4454-A345-6137133FA0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85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rcaISPC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" y="271463"/>
            <a:ext cx="20284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68" y="106363"/>
            <a:ext cx="111899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81" y="277813"/>
            <a:ext cx="5460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 userDrawn="1"/>
        </p:nvCxnSpPr>
        <p:spPr>
          <a:xfrm>
            <a:off x="2268144" y="257179"/>
            <a:ext cx="0" cy="4857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Imagem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161" y="201613"/>
            <a:ext cx="74440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to 12"/>
          <p:cNvCxnSpPr/>
          <p:nvPr userDrawn="1"/>
        </p:nvCxnSpPr>
        <p:spPr>
          <a:xfrm>
            <a:off x="69838" y="881063"/>
            <a:ext cx="90741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97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cv.org.b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mailto:ispcv@ispcv.org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marcaISPC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35" y="2824163"/>
            <a:ext cx="501894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0" y="3"/>
            <a:ext cx="9144000" cy="1484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5229225"/>
            <a:ext cx="9144000" cy="16398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979735" y="4405242"/>
            <a:ext cx="4495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Institucional – Maio 2019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7312233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marcaISPC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354013"/>
            <a:ext cx="1872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66" y="188913"/>
            <a:ext cx="10345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2340220" y="358776"/>
            <a:ext cx="0" cy="48577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1" y="280988"/>
            <a:ext cx="6872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0" y="1"/>
            <a:ext cx="9144000" cy="201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5370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78" y="293688"/>
            <a:ext cx="113567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547669" y="1484786"/>
            <a:ext cx="674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DIVULGAÇÃO DISQUE DENÚNCIA E WEB DENÚNCIA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5" y="2348880"/>
            <a:ext cx="844577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REPORTAGENS E ENTREVISTAS AOS MEIOS DE COMUNICAÇÃO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CAMPANHAS INSTITUCIONAIS (Ex. 10+PROCURADOS)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CAMPANHAS ESPECÍFICAS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CARTAZES EM LOCAIS PÚBLICOS (ESCOLAS E HOSPITAIS)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ADESIVOS NOS ÔNIBUS (leis municipais em diversas cidades)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CONSELHOS COMUNITÁRIOS DE SEGURANÇA (CONSEGS)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30527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marcaISPC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354013"/>
            <a:ext cx="1872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66" y="188913"/>
            <a:ext cx="10345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2340220" y="358776"/>
            <a:ext cx="0" cy="48577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1" y="280988"/>
            <a:ext cx="6872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0" y="1"/>
            <a:ext cx="9144000" cy="201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5368" name="Picture 5" descr="Imagem 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3" y="3213100"/>
            <a:ext cx="8370277" cy="35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1104767"/>
            <a:ext cx="9144000" cy="197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8" rIns="82936" bIns="41468" anchor="b">
            <a:spAutoFit/>
          </a:bodyPr>
          <a:lstStyle/>
          <a:p>
            <a:pPr indent="83512"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 indent="83512"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Lei Municipal nº 13.481</a:t>
            </a:r>
            <a:r>
              <a:rPr lang="pt-BR" sz="18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(3/1/2003) </a:t>
            </a:r>
            <a:endParaRPr lang="pt-BR" sz="18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indent="83512"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Determina o uso de adesivo no vidro traseiro dos ônibus  </a:t>
            </a:r>
            <a:r>
              <a:rPr lang="pt-BR" sz="1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com </a:t>
            </a:r>
            <a:r>
              <a:rPr lang="pt-B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a seguinte mensagem: </a:t>
            </a:r>
          </a:p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</a:t>
            </a:r>
          </a:p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</a:t>
            </a:r>
            <a:r>
              <a:rPr lang="pt-BR" sz="18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Disque Denúncia 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181</a:t>
            </a:r>
            <a:r>
              <a:rPr lang="pt-BR" sz="18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Vamos Combater a Violência </a:t>
            </a:r>
          </a:p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Sigilo Absoluto – Atendimento 24 horas</a:t>
            </a:r>
          </a:p>
        </p:txBody>
      </p:sp>
      <p:pic>
        <p:nvPicPr>
          <p:cNvPr id="15370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78" y="293688"/>
            <a:ext cx="113567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>
          <a:xfrm rot="540674">
            <a:off x="1208859" y="4171938"/>
            <a:ext cx="978408" cy="3371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12111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marcaISPC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354013"/>
            <a:ext cx="1872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66" y="188913"/>
            <a:ext cx="10345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2340220" y="358776"/>
            <a:ext cx="0" cy="48577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1" y="280988"/>
            <a:ext cx="6872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0" y="1"/>
            <a:ext cx="9144000" cy="201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5370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78" y="293688"/>
            <a:ext cx="113567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196613" y="3140968"/>
            <a:ext cx="423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DADOS ESTATÍSTICOS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856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4"/>
          <p:cNvSpPr txBox="1">
            <a:spLocks noChangeArrowheads="1"/>
          </p:cNvSpPr>
          <p:nvPr/>
        </p:nvSpPr>
        <p:spPr bwMode="auto">
          <a:xfrm>
            <a:off x="8308974" y="6531007"/>
            <a:ext cx="576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/>
              <a:t>SSP/SP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066970"/>
              </p:ext>
            </p:extLst>
          </p:nvPr>
        </p:nvGraphicFramePr>
        <p:xfrm>
          <a:off x="611560" y="836712"/>
          <a:ext cx="820891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78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4"/>
          <p:cNvSpPr txBox="1">
            <a:spLocks noChangeArrowheads="1"/>
          </p:cNvSpPr>
          <p:nvPr/>
        </p:nvSpPr>
        <p:spPr bwMode="auto">
          <a:xfrm>
            <a:off x="8027988" y="6467475"/>
            <a:ext cx="5762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/>
              <a:t>SSP/SP</a:t>
            </a:r>
          </a:p>
        </p:txBody>
      </p:sp>
      <p:sp>
        <p:nvSpPr>
          <p:cNvPr id="15363" name="CaixaDeTexto 1"/>
          <p:cNvSpPr txBox="1">
            <a:spLocks noChangeArrowheads="1"/>
          </p:cNvSpPr>
          <p:nvPr/>
        </p:nvSpPr>
        <p:spPr bwMode="auto">
          <a:xfrm>
            <a:off x="2555875" y="620713"/>
            <a:ext cx="363855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ROUBO (quantidade de ocorrências)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467283"/>
              </p:ext>
            </p:extLst>
          </p:nvPr>
        </p:nvGraphicFramePr>
        <p:xfrm>
          <a:off x="827585" y="1340768"/>
          <a:ext cx="7488534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95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/>
          <p:cNvSpPr txBox="1">
            <a:spLocks noChangeArrowheads="1"/>
          </p:cNvSpPr>
          <p:nvPr/>
        </p:nvSpPr>
        <p:spPr bwMode="auto">
          <a:xfrm>
            <a:off x="7812088" y="6488113"/>
            <a:ext cx="936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/>
              <a:t>Fonte SSP/SP</a:t>
            </a:r>
          </a:p>
        </p:txBody>
      </p:sp>
      <p:sp>
        <p:nvSpPr>
          <p:cNvPr id="16387" name="CaixaDeTexto 2"/>
          <p:cNvSpPr txBox="1">
            <a:spLocks noChangeArrowheads="1"/>
          </p:cNvSpPr>
          <p:nvPr/>
        </p:nvSpPr>
        <p:spPr bwMode="auto">
          <a:xfrm>
            <a:off x="2555875" y="617538"/>
            <a:ext cx="36195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FURTO (quantidade de ocorrências)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44539"/>
              </p:ext>
            </p:extLst>
          </p:nvPr>
        </p:nvGraphicFramePr>
        <p:xfrm>
          <a:off x="1043608" y="1700808"/>
          <a:ext cx="70567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83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/>
          <p:cNvSpPr txBox="1">
            <a:spLocks noChangeArrowheads="1"/>
          </p:cNvSpPr>
          <p:nvPr/>
        </p:nvSpPr>
        <p:spPr bwMode="auto">
          <a:xfrm>
            <a:off x="7812088" y="6488113"/>
            <a:ext cx="936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/>
              <a:t>Fonte SSP/SP</a:t>
            </a:r>
          </a:p>
        </p:txBody>
      </p:sp>
      <p:sp>
        <p:nvSpPr>
          <p:cNvPr id="17411" name="CaixaDeTexto 2"/>
          <p:cNvSpPr txBox="1">
            <a:spLocks noChangeArrowheads="1"/>
          </p:cNvSpPr>
          <p:nvPr/>
        </p:nvSpPr>
        <p:spPr bwMode="auto">
          <a:xfrm>
            <a:off x="1476375" y="525463"/>
            <a:ext cx="5861050" cy="371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FURTO  E ROUBO DE VEÍCULOS (quantidade de ocorrências)</a:t>
            </a:r>
          </a:p>
        </p:txBody>
      </p:sp>
      <p:sp>
        <p:nvSpPr>
          <p:cNvPr id="17413" name="CaixaDeTexto 1"/>
          <p:cNvSpPr txBox="1">
            <a:spLocks noChangeArrowheads="1"/>
          </p:cNvSpPr>
          <p:nvPr/>
        </p:nvSpPr>
        <p:spPr bwMode="auto">
          <a:xfrm>
            <a:off x="2051050" y="6172200"/>
            <a:ext cx="453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2014 entrada em vigor da lei dos desmanches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655358"/>
              </p:ext>
            </p:extLst>
          </p:nvPr>
        </p:nvGraphicFramePr>
        <p:xfrm>
          <a:off x="1043608" y="1628800"/>
          <a:ext cx="698477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25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marcaISPC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354013"/>
            <a:ext cx="1872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66" y="188913"/>
            <a:ext cx="10345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2340220" y="358776"/>
            <a:ext cx="0" cy="48577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1" y="280988"/>
            <a:ext cx="6872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0" y="1"/>
            <a:ext cx="9144000" cy="201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5370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78" y="293688"/>
            <a:ext cx="113567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1752033" y="1340768"/>
            <a:ext cx="557530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</a:rPr>
              <a:t>QUANTIDADE DENÚNCIAS RECEBIDAS – ANO 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2018 </a:t>
            </a:r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2215555" y="5713123"/>
            <a:ext cx="4256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TOTAL DE DENÚNCIAS RECEBIDAS = 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78.747</a:t>
            </a:r>
            <a:endParaRPr lang="pt-BR" altLang="pt-BR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MÉDIA MENSAL = 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6.562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22655"/>
              </p:ext>
            </p:extLst>
          </p:nvPr>
        </p:nvGraphicFramePr>
        <p:xfrm>
          <a:off x="6012160" y="2564904"/>
          <a:ext cx="3041887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358165"/>
              </p:ext>
            </p:extLst>
          </p:nvPr>
        </p:nvGraphicFramePr>
        <p:xfrm>
          <a:off x="323851" y="1988840"/>
          <a:ext cx="614825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86476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5" y="241300"/>
            <a:ext cx="16557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aixaDeTexto 2"/>
          <p:cNvSpPr txBox="1">
            <a:spLocks noChangeArrowheads="1"/>
          </p:cNvSpPr>
          <p:nvPr/>
        </p:nvSpPr>
        <p:spPr bwMode="auto">
          <a:xfrm>
            <a:off x="1556099" y="1257290"/>
            <a:ext cx="5968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FF0000"/>
                </a:solidFill>
              </a:rPr>
              <a:t>DENÚNCIAS POR TIPO DE CRIME – ANO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2018 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1750" y="792173"/>
            <a:ext cx="9144000" cy="460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7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107"/>
            <a:ext cx="113567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66" y="17473"/>
            <a:ext cx="10345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1" y="112723"/>
            <a:ext cx="6872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75747"/>
              </p:ext>
            </p:extLst>
          </p:nvPr>
        </p:nvGraphicFramePr>
        <p:xfrm>
          <a:off x="395535" y="1844823"/>
          <a:ext cx="8426082" cy="4480151"/>
        </p:xfrm>
        <a:graphic>
          <a:graphicData uri="http://schemas.openxmlformats.org/drawingml/2006/table">
            <a:tbl>
              <a:tblPr/>
              <a:tblGrid>
                <a:gridCol w="3325621"/>
                <a:gridCol w="1108540"/>
                <a:gridCol w="1256346"/>
                <a:gridCol w="1078246"/>
                <a:gridCol w="864096"/>
                <a:gridCol w="793233"/>
              </a:tblGrid>
              <a:tr h="297274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DISQUE DENÚNCIA + WEB DENÚNCIA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482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                       TIPO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CAPITAL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REGIÃO METROP.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INTERIOR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95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SEQUESTRO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95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FURTO DE VEÍCULO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95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HOMICÍDIO DOLOSO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2,27%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5131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PROCURADO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11,04%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3620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ROUBO (OUTROS)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6,09%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3620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ROUBO DE CARGA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95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ROUBO DE VEÍCULOS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95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LATROCÍNIO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6147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TRÁFICO DE ENTORPECENTES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10.795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55.844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70,92%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5,79%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95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15.981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38.743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78.747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1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5" y="241300"/>
            <a:ext cx="16557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155491"/>
              </p:ext>
            </p:extLst>
          </p:nvPr>
        </p:nvGraphicFramePr>
        <p:xfrm>
          <a:off x="323855" y="1700808"/>
          <a:ext cx="8424609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6" name="CaixaDeTexto 2"/>
          <p:cNvSpPr txBox="1">
            <a:spLocks noChangeArrowheads="1"/>
          </p:cNvSpPr>
          <p:nvPr/>
        </p:nvSpPr>
        <p:spPr bwMode="auto">
          <a:xfrm>
            <a:off x="1331640" y="1085941"/>
            <a:ext cx="5968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FF0000"/>
                </a:solidFill>
              </a:rPr>
              <a:t>DENÚNCIAS POR TIPO DE CRIME – ANO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2018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1750" y="792173"/>
            <a:ext cx="9144000" cy="460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898204"/>
              </p:ext>
            </p:extLst>
          </p:nvPr>
        </p:nvGraphicFramePr>
        <p:xfrm>
          <a:off x="322033" y="1916832"/>
          <a:ext cx="871264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107"/>
            <a:ext cx="113567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66" y="17473"/>
            <a:ext cx="10345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1" y="92075"/>
            <a:ext cx="6872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7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31" y="534988"/>
            <a:ext cx="19489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02982" y="2046288"/>
            <a:ext cx="7833946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8" rIns="82936" bIns="41468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None/>
              <a:defRPr/>
            </a:pPr>
            <a:r>
              <a:rPr lang="pt-BR" altLang="pt-BR" sz="2400" dirty="0" smtClean="0">
                <a:latin typeface="Arial" charset="0"/>
              </a:rPr>
              <a:t>Organização da Sociedade Civil de Interesse Público (OSCIP), fundada em </a:t>
            </a:r>
            <a:r>
              <a:rPr lang="pt-BR" altLang="pt-BR" sz="2400" dirty="0">
                <a:latin typeface="Arial" charset="0"/>
              </a:rPr>
              <a:t>25/11/1997 </a:t>
            </a:r>
            <a:r>
              <a:rPr lang="pt-BR" altLang="pt-BR" sz="2400" dirty="0" smtClean="0">
                <a:latin typeface="Arial" charset="0"/>
              </a:rPr>
              <a:t>por </a:t>
            </a:r>
            <a:r>
              <a:rPr lang="pt-BR" altLang="pt-BR" sz="2400" dirty="0">
                <a:latin typeface="Arial" charset="0"/>
              </a:rPr>
              <a:t>Federações e Sindicatos </a:t>
            </a:r>
            <a:r>
              <a:rPr lang="pt-BR" altLang="pt-BR" sz="2400" dirty="0" smtClean="0">
                <a:latin typeface="Arial" charset="0"/>
              </a:rPr>
              <a:t>empresariais, dentre as quais FECOMÉRCIO, FEBRABAN, FIESP, FENASEG, FETCESP,  em parceria com a Fundação Roberto Marinho, Fundação Getúlio Vargas e  Universidade de São Paulo</a:t>
            </a:r>
            <a:r>
              <a:rPr lang="pt-BR" altLang="pt-BR" sz="2000" dirty="0" smtClean="0">
                <a:latin typeface="Arial" charset="0"/>
              </a:rPr>
              <a:t>.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94946" y="4581536"/>
            <a:ext cx="7773866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8" rIns="82936" bIns="41468"/>
          <a:lstStyle>
            <a:lvl1pPr marL="69850"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484188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pt-BR" altLang="pt-BR" sz="2000" b="1" dirty="0">
              <a:latin typeface="Arial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508136" y="3987808"/>
            <a:ext cx="232703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8" rIns="82936" bIns="41468"/>
          <a:lstStyle>
            <a:lvl1pPr marL="322263" indent="-322263"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pt-BR" altLang="pt-BR" sz="24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56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marcaISPC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354013"/>
            <a:ext cx="1872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66" y="188913"/>
            <a:ext cx="10345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2340220" y="358776"/>
            <a:ext cx="0" cy="48577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1" y="280988"/>
            <a:ext cx="6872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0" y="1"/>
            <a:ext cx="9144000" cy="201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defTabSz="829361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5370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78" y="293688"/>
            <a:ext cx="113567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1"/>
          <p:cNvSpPr txBox="1">
            <a:spLocks noChangeArrowheads="1"/>
          </p:cNvSpPr>
          <p:nvPr/>
        </p:nvSpPr>
        <p:spPr bwMode="auto">
          <a:xfrm>
            <a:off x="1249561" y="1268762"/>
            <a:ext cx="759916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solidFill>
                  <a:srgbClr val="FF0000"/>
                </a:solidFill>
                <a:latin typeface="Arial" pitchFamily="34" charset="0"/>
              </a:rPr>
              <a:t>DISTRIBUIÇÃO GEOGRÁFICA DAS DENÚNCIAS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solidFill>
                  <a:srgbClr val="FF0000"/>
                </a:solidFill>
                <a:latin typeface="Arial" pitchFamily="34" charset="0"/>
              </a:rPr>
              <a:t>                                  ANO – 2018 </a:t>
            </a:r>
            <a:endParaRPr lang="pt-BR" altLang="pt-BR" sz="2000" b="1" dirty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072193"/>
              </p:ext>
            </p:extLst>
          </p:nvPr>
        </p:nvGraphicFramePr>
        <p:xfrm>
          <a:off x="683568" y="1988840"/>
          <a:ext cx="75152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58226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marcaISPC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354013"/>
            <a:ext cx="1872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66" y="188913"/>
            <a:ext cx="10345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2340220" y="358776"/>
            <a:ext cx="0" cy="48577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1" y="280988"/>
            <a:ext cx="6872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0" y="1"/>
            <a:ext cx="9144000" cy="201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defTabSz="829361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5370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78" y="293688"/>
            <a:ext cx="113567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1"/>
          <p:cNvSpPr txBox="1">
            <a:spLocks noChangeArrowheads="1"/>
          </p:cNvSpPr>
          <p:nvPr/>
        </p:nvSpPr>
        <p:spPr bwMode="auto">
          <a:xfrm>
            <a:off x="467544" y="1557339"/>
            <a:ext cx="784936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kern="0" dirty="0" smtClean="0">
                <a:solidFill>
                  <a:srgbClr val="FF0000"/>
                </a:solidFill>
              </a:rPr>
              <a:t>            QUANTIDADE DE  DENÚNCIAS  RECEBIDAS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kern="0" dirty="0" smtClean="0">
                <a:solidFill>
                  <a:srgbClr val="FF0000"/>
                </a:solidFill>
                <a:latin typeface="Calibri" pitchFamily="34" charset="0"/>
              </a:rPr>
              <a:t>                         </a:t>
            </a:r>
            <a:r>
              <a:rPr lang="pt-BR" altLang="pt-BR" sz="2800" b="1" kern="0" dirty="0" smtClean="0">
                <a:solidFill>
                  <a:srgbClr val="FF0000"/>
                </a:solidFill>
                <a:latin typeface="Calibri" pitchFamily="34" charset="0"/>
              </a:rPr>
              <a:t>Outubro/ 2000 a Dezembro 2018</a:t>
            </a:r>
          </a:p>
        </p:txBody>
      </p:sp>
      <p:sp>
        <p:nvSpPr>
          <p:cNvPr id="17" name="CaixaDeTexto 1"/>
          <p:cNvSpPr txBox="1">
            <a:spLocks noChangeArrowheads="1"/>
          </p:cNvSpPr>
          <p:nvPr/>
        </p:nvSpPr>
        <p:spPr bwMode="auto">
          <a:xfrm>
            <a:off x="2951203" y="2843641"/>
            <a:ext cx="349300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3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5400" dirty="0" smtClean="0">
                <a:solidFill>
                  <a:srgbClr val="000000"/>
                </a:solidFill>
                <a:latin typeface="Calibri" pitchFamily="34" charset="0"/>
              </a:rPr>
              <a:t>1.959.722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5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altLang="pt-BR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147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53" y="282575"/>
            <a:ext cx="98884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40252" y="1403350"/>
            <a:ext cx="77035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kern="0" dirty="0" smtClean="0">
                <a:solidFill>
                  <a:srgbClr val="FF0000"/>
                </a:solidFill>
              </a:rPr>
              <a:t>PRINCIPAIS CASOS SOLUCIONADOS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kern="0" dirty="0" smtClean="0">
                <a:solidFill>
                  <a:srgbClr val="FF0000"/>
                </a:solidFill>
              </a:rPr>
              <a:t>COM A COLABORAÇÃO DO DISQUE DENÚNCIA 181 E WEB DENÚNCIA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kern="0" dirty="0" smtClean="0">
                <a:solidFill>
                  <a:srgbClr val="FF0000"/>
                </a:solidFill>
              </a:rPr>
              <a:t> (OUTUBRO/2000 </a:t>
            </a:r>
            <a:r>
              <a:rPr lang="pt-BR" altLang="pt-BR" sz="2000" b="1" kern="0" dirty="0">
                <a:solidFill>
                  <a:srgbClr val="FF0000"/>
                </a:solidFill>
              </a:rPr>
              <a:t>a </a:t>
            </a:r>
            <a:r>
              <a:rPr lang="pt-BR" altLang="pt-BR" sz="2000" b="1" kern="0" dirty="0" smtClean="0">
                <a:solidFill>
                  <a:srgbClr val="FF0000"/>
                </a:solidFill>
              </a:rPr>
              <a:t>DEZEMBRO/2018)</a:t>
            </a:r>
            <a:endParaRPr lang="pt-BR" altLang="pt-BR" sz="2000" b="1" kern="0" dirty="0">
              <a:solidFill>
                <a:srgbClr val="FF0000"/>
              </a:solidFill>
            </a:endParaRPr>
          </a:p>
        </p:txBody>
      </p:sp>
      <p:sp>
        <p:nvSpPr>
          <p:cNvPr id="4" name="Retângulo 7"/>
          <p:cNvSpPr>
            <a:spLocks noChangeArrowheads="1"/>
          </p:cNvSpPr>
          <p:nvPr/>
        </p:nvSpPr>
        <p:spPr bwMode="auto">
          <a:xfrm>
            <a:off x="2457474" y="2852937"/>
            <a:ext cx="54594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prstClr val="black"/>
              </a:buClr>
              <a:buFontTx/>
              <a:buBlip>
                <a:blip r:embed="rId4"/>
              </a:buBlip>
            </a:pPr>
            <a:r>
              <a:rPr lang="pt-BR" altLang="pt-BR" sz="2400" b="1" kern="0" dirty="0">
                <a:solidFill>
                  <a:prstClr val="black"/>
                </a:solidFill>
              </a:rPr>
              <a:t>   </a:t>
            </a:r>
            <a:r>
              <a:rPr lang="pt-BR" altLang="pt-BR" sz="2400" b="1" kern="0" dirty="0" smtClean="0">
                <a:solidFill>
                  <a:prstClr val="black"/>
                </a:solidFill>
              </a:rPr>
              <a:t>248 SEQUESTROS</a:t>
            </a:r>
            <a:endParaRPr lang="pt-BR" altLang="pt-BR" sz="2400" b="1" kern="0" dirty="0">
              <a:solidFill>
                <a:prstClr val="black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prstClr val="black"/>
              </a:buClr>
              <a:buFontTx/>
              <a:buBlip>
                <a:blip r:embed="rId4"/>
              </a:buBlip>
            </a:pPr>
            <a:r>
              <a:rPr lang="pt-BR" altLang="pt-BR" sz="2400" b="1" kern="0" dirty="0" smtClean="0">
                <a:solidFill>
                  <a:prstClr val="black"/>
                </a:solidFill>
              </a:rPr>
              <a:t>2.649 </a:t>
            </a:r>
            <a:r>
              <a:rPr lang="pt-BR" altLang="pt-BR" sz="2400" b="1" kern="0" dirty="0">
                <a:solidFill>
                  <a:prstClr val="black"/>
                </a:solidFill>
              </a:rPr>
              <a:t>HOMICÍDIOS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prstClr val="black"/>
              </a:buClr>
              <a:buFontTx/>
              <a:buBlip>
                <a:blip r:embed="rId4"/>
              </a:buBlip>
            </a:pPr>
            <a:r>
              <a:rPr lang="pt-BR" altLang="pt-BR" sz="2400" b="1" kern="0" dirty="0" smtClean="0">
                <a:solidFill>
                  <a:prstClr val="black"/>
                </a:solidFill>
              </a:rPr>
              <a:t>48.294 </a:t>
            </a:r>
            <a:r>
              <a:rPr lang="pt-BR" altLang="pt-BR" sz="2400" b="1" kern="0" dirty="0">
                <a:solidFill>
                  <a:prstClr val="black"/>
                </a:solidFill>
              </a:rPr>
              <a:t>TRÁFICO ENTORPECENTES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prstClr val="black"/>
              </a:buClr>
              <a:buFontTx/>
              <a:buBlip>
                <a:blip r:embed="rId4"/>
              </a:buBlip>
            </a:pPr>
            <a:r>
              <a:rPr lang="pt-BR" altLang="pt-BR" sz="2400" b="1" kern="0" dirty="0" smtClean="0">
                <a:solidFill>
                  <a:prstClr val="black"/>
                </a:solidFill>
              </a:rPr>
              <a:t>9.714 </a:t>
            </a:r>
            <a:r>
              <a:rPr lang="pt-BR" altLang="pt-BR" sz="2400" b="1" kern="0" dirty="0">
                <a:solidFill>
                  <a:prstClr val="black"/>
                </a:solidFill>
              </a:rPr>
              <a:t>PROCURADOS PELA JUSTIÇA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prstClr val="black"/>
              </a:buClr>
              <a:buFontTx/>
              <a:buBlip>
                <a:blip r:embed="rId4"/>
              </a:buBlip>
            </a:pPr>
            <a:r>
              <a:rPr lang="pt-BR" altLang="pt-BR" sz="2400" b="1" kern="0" dirty="0" smtClean="0">
                <a:solidFill>
                  <a:prstClr val="black"/>
                </a:solidFill>
              </a:rPr>
              <a:t>6.408 </a:t>
            </a:r>
            <a:r>
              <a:rPr lang="pt-BR" altLang="pt-BR" sz="2400" b="1" kern="0" dirty="0">
                <a:solidFill>
                  <a:prstClr val="black"/>
                </a:solidFill>
              </a:rPr>
              <a:t>ARMAS APREENDIDAS</a:t>
            </a:r>
          </a:p>
        </p:txBody>
      </p:sp>
    </p:spTree>
    <p:extLst>
      <p:ext uri="{BB962C8B-B14F-4D97-AF65-F5344CB8AC3E}">
        <p14:creationId xmlns:p14="http://schemas.microsoft.com/office/powerpoint/2010/main" val="1271405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929621" y="2420888"/>
            <a:ext cx="339586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hlinkClick r:id="rId3"/>
              </a:rPr>
              <a:t>  </a:t>
            </a:r>
            <a:r>
              <a:rPr lang="pt-BR" sz="3200" dirty="0" smtClean="0">
                <a:hlinkClick r:id="rId3"/>
              </a:rPr>
              <a:t>www.ispcv.org.br</a:t>
            </a:r>
            <a:endParaRPr lang="pt-BR" sz="3200" dirty="0" smtClean="0"/>
          </a:p>
          <a:p>
            <a:endParaRPr lang="pt-BR" sz="3200" dirty="0"/>
          </a:p>
          <a:p>
            <a:r>
              <a:rPr lang="pt-BR" sz="3200" dirty="0" smtClean="0"/>
              <a:t>Tel. (11) 3115-1222</a:t>
            </a:r>
          </a:p>
          <a:p>
            <a:endParaRPr lang="pt-BR" sz="3200" dirty="0"/>
          </a:p>
          <a:p>
            <a:r>
              <a:rPr lang="pt-BR" sz="3200" dirty="0" smtClean="0">
                <a:hlinkClick r:id="rId4"/>
              </a:rPr>
              <a:t> ispcv@ispcv.org.br</a:t>
            </a:r>
            <a:endParaRPr lang="pt-BR" sz="32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dirty="0"/>
          </a:p>
        </p:txBody>
      </p:sp>
      <p:pic>
        <p:nvPicPr>
          <p:cNvPr id="7" name="Picture 6" descr="marcaISPC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10" y="514773"/>
            <a:ext cx="501894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121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31" y="534988"/>
            <a:ext cx="19489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3840774" y="2006604"/>
            <a:ext cx="1263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8" rIns="82936" bIns="41468"/>
          <a:lstStyle>
            <a:lvl1pPr marL="322263" indent="-322263"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2400" b="1" dirty="0">
                <a:solidFill>
                  <a:srgbClr val="002060"/>
                </a:solidFill>
                <a:latin typeface="Arial" charset="0"/>
              </a:rPr>
              <a:t>Missão</a:t>
            </a:r>
          </a:p>
          <a:p>
            <a:pPr eaLnBrk="1" hangingPunct="1">
              <a:buFontTx/>
              <a:buNone/>
            </a:pPr>
            <a:endParaRPr lang="pt-BR" altLang="pt-BR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88328" y="3152783"/>
            <a:ext cx="840251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8" rIns="82936" bIns="41468"/>
          <a:lstStyle>
            <a:lvl1pPr marL="69850"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400" dirty="0">
                <a:solidFill>
                  <a:srgbClr val="FF0000"/>
                </a:solidFill>
                <a:latin typeface="Arial" charset="0"/>
              </a:rPr>
              <a:t>Contribuir para a prevenção da violência e da criminalidade no Estado de São Paulo</a:t>
            </a:r>
            <a:r>
              <a:rPr lang="pt-BR" altLang="pt-BR" sz="2400" dirty="0">
                <a:latin typeface="Arial" charset="0"/>
              </a:rPr>
              <a:t>, através da formulação, implementação, monitoramento e avaliação de projetos, programas e </a:t>
            </a:r>
            <a:r>
              <a:rPr lang="pt-BR" altLang="pt-BR" sz="2400" dirty="0" smtClean="0">
                <a:latin typeface="Arial" charset="0"/>
              </a:rPr>
              <a:t>políticas</a:t>
            </a:r>
            <a:r>
              <a:rPr lang="pt-BR" altLang="pt-BR" sz="24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6152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3108087" y="1500199"/>
            <a:ext cx="297326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8" rIns="82936" bIns="41468"/>
          <a:lstStyle>
            <a:lvl1pPr marL="322263" indent="-322263"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2400" b="1" dirty="0">
                <a:solidFill>
                  <a:srgbClr val="002060"/>
                </a:solidFill>
                <a:latin typeface="Arial" charset="0"/>
              </a:rPr>
              <a:t>Principais Projetos</a:t>
            </a:r>
          </a:p>
          <a:p>
            <a:pPr eaLnBrk="1" hangingPunct="1">
              <a:buFontTx/>
              <a:buNone/>
            </a:pPr>
            <a:endParaRPr lang="pt-BR" altLang="pt-BR" sz="1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115159" y="3284538"/>
            <a:ext cx="7112977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8" rIns="82936" bIns="41468"/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39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endParaRPr lang="pt-BR" altLang="pt-BR" sz="1500" dirty="0">
              <a:latin typeface="Arial" charset="0"/>
            </a:endParaRPr>
          </a:p>
        </p:txBody>
      </p:sp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64" y="400050"/>
            <a:ext cx="2082311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CaixaDeTexto 1"/>
          <p:cNvSpPr txBox="1">
            <a:spLocks noChangeArrowheads="1"/>
          </p:cNvSpPr>
          <p:nvPr/>
        </p:nvSpPr>
        <p:spPr bwMode="auto">
          <a:xfrm>
            <a:off x="1018443" y="2436813"/>
            <a:ext cx="715254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Disque Denúncia / Web Denúncia</a:t>
            </a:r>
          </a:p>
          <a:p>
            <a:pPr eaLnBrk="1" hangingPunct="1">
              <a:spcBef>
                <a:spcPct val="0"/>
              </a:spcBef>
              <a:defRPr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Fórum Metropolitano de Segurança Pública</a:t>
            </a:r>
          </a:p>
          <a:p>
            <a:pPr eaLnBrk="1" hangingPunct="1">
              <a:spcBef>
                <a:spcPct val="0"/>
              </a:spcBef>
              <a:defRPr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Fórum da Cidadania Contra a Violência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2400" b="1" dirty="0" smtClean="0"/>
          </a:p>
          <a:p>
            <a:pPr eaLnBrk="1" hangingPunct="1">
              <a:spcBef>
                <a:spcPct val="0"/>
              </a:spcBef>
              <a:defRPr/>
            </a:pPr>
            <a:endParaRPr lang="pt-BR" altLang="pt-BR" sz="2400" b="1" dirty="0" smtClean="0"/>
          </a:p>
          <a:p>
            <a:pPr eaLnBrk="1" hangingPunct="1">
              <a:spcBef>
                <a:spcPct val="0"/>
              </a:spcBef>
              <a:defRPr/>
            </a:pPr>
            <a:endParaRPr lang="pt-BR" alt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38666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89" y="1360488"/>
            <a:ext cx="5593374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6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1088781" y="2370140"/>
            <a:ext cx="6979626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8" rIns="82936" bIns="41468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charset="0"/>
              </a:rPr>
              <a:t>       </a:t>
            </a:r>
            <a:r>
              <a:rPr lang="pt-BR" altLang="pt-BR" sz="2400" b="1" dirty="0">
                <a:solidFill>
                  <a:srgbClr val="FF0000"/>
                </a:solidFill>
                <a:latin typeface="Arial" charset="0"/>
              </a:rPr>
              <a:t>DISQUE DENÚNCIA 181 e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</a:rPr>
              <a:t>WEB DENÚNCIA</a:t>
            </a:r>
            <a:endParaRPr lang="pt-BR" altLang="pt-BR" sz="2400" b="1" dirty="0">
              <a:solidFill>
                <a:srgbClr val="FF0000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charset="0"/>
              </a:rPr>
              <a:t>Serviços destinados a </a:t>
            </a:r>
            <a:r>
              <a:rPr lang="pt-BR" altLang="pt-BR" sz="2400" dirty="0">
                <a:solidFill>
                  <a:srgbClr val="FF0000"/>
                </a:solidFill>
                <a:latin typeface="Arial" charset="0"/>
              </a:rPr>
              <a:t>mobilizar a sociedade e promover a colaboração entre a população e a polícia</a:t>
            </a:r>
            <a:r>
              <a:rPr lang="pt-BR" altLang="pt-BR" sz="2400" dirty="0">
                <a:latin typeface="Arial" charset="0"/>
              </a:rPr>
              <a:t>,  no enfrentamento do crime e da violência no Estado de São Paulo.</a:t>
            </a:r>
          </a:p>
        </p:txBody>
      </p:sp>
      <p:pic>
        <p:nvPicPr>
          <p:cNvPr id="11267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70" y="282578"/>
            <a:ext cx="1063869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3" y="368305"/>
            <a:ext cx="165588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54" y="201613"/>
            <a:ext cx="10345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43" y="293688"/>
            <a:ext cx="68726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1"/>
            <a:ext cx="9144000" cy="201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0" y="99218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560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650636" y="2122982"/>
            <a:ext cx="7510097" cy="346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8" rIns="82936" bIns="41468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pt-BR" altLang="pt-BR" sz="2000" dirty="0" smtClean="0">
                <a:latin typeface="Arial" charset="0"/>
              </a:rPr>
              <a:t>Resolução do Govern</a:t>
            </a:r>
            <a:r>
              <a:rPr lang="pt-BR" altLang="pt-BR" sz="2000" dirty="0" smtClean="0">
                <a:latin typeface="Arial" charset="0"/>
                <a:cs typeface="Tahoma" pitchFamily="34" charset="0"/>
              </a:rPr>
              <a:t>o Estado de SP -  28 de agosto de 2000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pt-BR" altLang="pt-BR" sz="2000" dirty="0" smtClean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pt-BR" altLang="pt-BR" sz="2000" dirty="0" smtClean="0">
                <a:latin typeface="Arial" charset="0"/>
              </a:rPr>
              <a:t>Convênio entre o ISPCV e a SSP/SP, 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charset="0"/>
              </a:rPr>
              <a:t>sem repasse de recursos públicos</a:t>
            </a:r>
            <a:r>
              <a:rPr lang="pt-BR" altLang="pt-BR" sz="2000" dirty="0" smtClean="0">
                <a:latin typeface="Arial" charset="0"/>
              </a:rPr>
              <a:t>.(Resolução SSP – 471 de 24.10.2000)</a:t>
            </a:r>
          </a:p>
          <a:p>
            <a:pPr algn="just" eaLnBrk="1" hangingPunct="1">
              <a:spcBef>
                <a:spcPct val="0"/>
              </a:spcBef>
              <a:defRPr/>
            </a:pPr>
            <a:endParaRPr lang="pt-BR" altLang="pt-BR" sz="2000" dirty="0" smtClean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pt-BR" altLang="pt-BR" sz="2000" dirty="0" smtClean="0">
                <a:latin typeface="Arial" charset="0"/>
              </a:rPr>
              <a:t>100% financiado pelo setor empresarial paulista. </a:t>
            </a: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pt-BR" altLang="pt-BR" sz="2000" dirty="0" smtClean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pt-BR" altLang="pt-BR" sz="20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pt-BR" altLang="pt-BR" sz="2000" dirty="0" smtClean="0">
                <a:latin typeface="Arial" charset="0"/>
              </a:rPr>
              <a:t>A partir de Novembro/2014 o DD passa a fazer parte do</a:t>
            </a: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2000" dirty="0" smtClean="0">
                <a:latin typeface="Arial" charset="0"/>
              </a:rPr>
              <a:t>     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charset="0"/>
              </a:rPr>
              <a:t>Centro Integrado de Comando e Controle (CICC)</a:t>
            </a: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2000" dirty="0">
                <a:latin typeface="Arial" charset="0"/>
              </a:rPr>
              <a:t> </a:t>
            </a:r>
            <a:r>
              <a:rPr lang="pt-BR" altLang="pt-BR" sz="2000" dirty="0" smtClean="0">
                <a:latin typeface="Arial" charset="0"/>
              </a:rPr>
              <a:t>    (Decreto Estadual nº 60.640 de 11/07/2014)</a:t>
            </a:r>
          </a:p>
        </p:txBody>
      </p:sp>
      <p:sp>
        <p:nvSpPr>
          <p:cNvPr id="12291" name="CaixaDeTexto 1"/>
          <p:cNvSpPr txBox="1">
            <a:spLocks noChangeArrowheads="1"/>
          </p:cNvSpPr>
          <p:nvPr/>
        </p:nvSpPr>
        <p:spPr bwMode="auto">
          <a:xfrm>
            <a:off x="3295079" y="1224263"/>
            <a:ext cx="3150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  <a:latin typeface="Arial" charset="0"/>
              </a:rPr>
              <a:t>DISQUE DENÚNCIA </a:t>
            </a:r>
          </a:p>
        </p:txBody>
      </p:sp>
      <p:pic>
        <p:nvPicPr>
          <p:cNvPr id="12292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6" y="301627"/>
            <a:ext cx="165588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82" y="269875"/>
            <a:ext cx="101990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54" y="201613"/>
            <a:ext cx="10345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43" y="293688"/>
            <a:ext cx="68726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to 7"/>
          <p:cNvCxnSpPr/>
          <p:nvPr/>
        </p:nvCxnSpPr>
        <p:spPr>
          <a:xfrm>
            <a:off x="0" y="99218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0" y="1"/>
            <a:ext cx="9144000" cy="201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0459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4"/>
          <p:cNvSpPr txBox="1">
            <a:spLocks noChangeArrowheads="1"/>
          </p:cNvSpPr>
          <p:nvPr/>
        </p:nvSpPr>
        <p:spPr bwMode="auto">
          <a:xfrm>
            <a:off x="467544" y="2276476"/>
            <a:ext cx="835407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dirty="0"/>
              <a:t>- </a:t>
            </a:r>
            <a:r>
              <a:rPr lang="pt-BR" altLang="pt-BR" sz="1800" b="1" dirty="0" smtClean="0"/>
              <a:t>SISTEMA DE DENÚNCIAS </a:t>
            </a:r>
            <a:r>
              <a:rPr lang="pt-BR" altLang="pt-BR" sz="1800" b="1" dirty="0"/>
              <a:t>VIA INTERNET - LANÇADO EM 25/11/2013</a:t>
            </a:r>
          </a:p>
          <a:p>
            <a:endParaRPr lang="pt-BR" altLang="pt-BR" sz="1800" b="1" dirty="0"/>
          </a:p>
          <a:p>
            <a:r>
              <a:rPr lang="pt-BR" altLang="pt-BR" sz="1800" b="1" dirty="0"/>
              <a:t>- </a:t>
            </a:r>
            <a:r>
              <a:rPr lang="pt-BR" altLang="pt-BR" sz="1800" b="1" dirty="0">
                <a:solidFill>
                  <a:srgbClr val="FF0000"/>
                </a:solidFill>
              </a:rPr>
              <a:t>ANONIMATO E 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SIGILO GARANTIDOS</a:t>
            </a:r>
            <a:endParaRPr lang="pt-BR" altLang="pt-BR" sz="1800" b="1" dirty="0">
              <a:solidFill>
                <a:srgbClr val="FF0000"/>
              </a:solidFill>
            </a:endParaRPr>
          </a:p>
          <a:p>
            <a:r>
              <a:rPr lang="pt-BR" altLang="pt-BR" sz="1800" b="1" dirty="0"/>
              <a:t> </a:t>
            </a:r>
          </a:p>
          <a:p>
            <a:r>
              <a:rPr lang="pt-BR" altLang="pt-BR" sz="1800" b="1" dirty="0"/>
              <a:t>- PRÓPRIO CIDADÃO FAZ A DENÚNCIA PREENCHENDO O FORMULÁRIO</a:t>
            </a:r>
          </a:p>
          <a:p>
            <a:endParaRPr lang="pt-BR" altLang="pt-BR" sz="1800" b="1" dirty="0"/>
          </a:p>
          <a:p>
            <a:r>
              <a:rPr lang="pt-BR" altLang="pt-BR" sz="1800" b="1" dirty="0"/>
              <a:t>- </a:t>
            </a:r>
            <a:r>
              <a:rPr lang="pt-BR" altLang="pt-BR" sz="1800" b="1" dirty="0">
                <a:solidFill>
                  <a:srgbClr val="FF0000"/>
                </a:solidFill>
              </a:rPr>
              <a:t>PERMITE ANEXAR ARQUIVOS DIGITAIS : FOTOS, VÍDEOS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, AUDÍOS e DOCUMENTOS</a:t>
            </a:r>
            <a:endParaRPr lang="pt-BR" altLang="pt-BR" sz="1800" b="1" dirty="0">
              <a:solidFill>
                <a:srgbClr val="FF0000"/>
              </a:solidFill>
            </a:endParaRPr>
          </a:p>
          <a:p>
            <a:endParaRPr lang="pt-BR" altLang="pt-BR" sz="1800" b="1" dirty="0"/>
          </a:p>
          <a:p>
            <a:r>
              <a:rPr lang="pt-BR" altLang="pt-BR" sz="1800" b="1" dirty="0"/>
              <a:t>- </a:t>
            </a:r>
            <a:r>
              <a:rPr lang="pt-BR" altLang="pt-BR" b="1" dirty="0" smtClean="0"/>
              <a:t>CERTIFICADO DE SITE SEGURO</a:t>
            </a:r>
            <a:endParaRPr lang="pt-BR" altLang="pt-BR" sz="1800" b="1" dirty="0"/>
          </a:p>
          <a:p>
            <a:r>
              <a:rPr lang="pt-BR" altLang="pt-BR" sz="1800" b="1" dirty="0"/>
              <a:t> </a:t>
            </a:r>
          </a:p>
          <a:p>
            <a:r>
              <a:rPr lang="pt-BR" altLang="pt-BR" sz="1800" b="1" dirty="0"/>
              <a:t>- </a:t>
            </a:r>
            <a:r>
              <a:rPr lang="pt-BR" altLang="pt-BR" b="1" dirty="0" smtClean="0">
                <a:solidFill>
                  <a:srgbClr val="FF0000"/>
                </a:solidFill>
              </a:rPr>
              <a:t>PROTEGIDO COM CRIPTOGRAFIA</a:t>
            </a:r>
            <a:endParaRPr lang="pt-BR" altLang="pt-BR" sz="1800" b="1" dirty="0">
              <a:solidFill>
                <a:srgbClr val="FF0000"/>
              </a:solidFill>
            </a:endParaRPr>
          </a:p>
          <a:p>
            <a:endParaRPr lang="pt-BR" altLang="pt-BR" sz="1800" b="1" dirty="0"/>
          </a:p>
          <a:p>
            <a:r>
              <a:rPr lang="pt-BR" altLang="pt-BR" sz="1800" b="1" dirty="0" smtClean="0"/>
              <a:t>- CIDADÃO PODE FAZER O ACOMPANHAMENTO DO STATUS DA DENÚNCIA</a:t>
            </a:r>
          </a:p>
          <a:p>
            <a:pPr marL="285750" indent="-285750">
              <a:buFontTx/>
              <a:buChar char="-"/>
            </a:pPr>
            <a:endParaRPr lang="pt-BR" altLang="pt-BR" b="1" dirty="0"/>
          </a:p>
          <a:p>
            <a:r>
              <a:rPr lang="pt-BR" altLang="pt-BR" b="1" dirty="0" smtClean="0"/>
              <a:t>- </a:t>
            </a:r>
            <a:r>
              <a:rPr lang="pt-BR" altLang="pt-BR" b="1" dirty="0" smtClean="0">
                <a:solidFill>
                  <a:srgbClr val="FF0000"/>
                </a:solidFill>
              </a:rPr>
              <a:t>RECEBE 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 AS DENÚNCIAS DO PROGRAMA ESTADUAL DE RECOMPENSA</a:t>
            </a:r>
            <a:endParaRPr lang="pt-BR" altLang="pt-BR" sz="1800" b="1" dirty="0">
              <a:solidFill>
                <a:srgbClr val="FF0000"/>
              </a:solidFill>
            </a:endParaRPr>
          </a:p>
          <a:p>
            <a:endParaRPr lang="pt-BR" altLang="pt-BR" dirty="0"/>
          </a:p>
          <a:p>
            <a:endParaRPr lang="pt-BR" altLang="pt-BR" dirty="0"/>
          </a:p>
        </p:txBody>
      </p:sp>
      <p:sp>
        <p:nvSpPr>
          <p:cNvPr id="16387" name="CaixaDeTexto 11"/>
          <p:cNvSpPr txBox="1">
            <a:spLocks noChangeArrowheads="1"/>
          </p:cNvSpPr>
          <p:nvPr/>
        </p:nvSpPr>
        <p:spPr bwMode="auto">
          <a:xfrm>
            <a:off x="2818356" y="1277655"/>
            <a:ext cx="3950274" cy="84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</a:rPr>
              <a:t>       </a:t>
            </a:r>
            <a:r>
              <a:rPr lang="pt-BR" altLang="pt-BR" sz="2400" b="1" dirty="0">
                <a:solidFill>
                  <a:srgbClr val="FF0000"/>
                </a:solidFill>
                <a:latin typeface="Arial" charset="0"/>
              </a:rPr>
              <a:t>WEB DENÚNCIA</a:t>
            </a:r>
          </a:p>
          <a:p>
            <a:r>
              <a:rPr lang="pt-BR" altLang="pt-BR" sz="2400" b="1" dirty="0">
                <a:solidFill>
                  <a:schemeClr val="tx2"/>
                </a:solidFill>
              </a:rPr>
              <a:t>www.webdenuncia.org.br</a:t>
            </a:r>
            <a:r>
              <a:rPr lang="pt-BR" altLang="pt-BR" sz="2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6388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6" y="341313"/>
            <a:ext cx="165588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52" y="298454"/>
            <a:ext cx="1063869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1"/>
            <a:ext cx="9144000" cy="201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defTabSz="82936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6391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66" y="188913"/>
            <a:ext cx="10345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1" y="280988"/>
            <a:ext cx="6872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5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AutoShape 46"/>
          <p:cNvCxnSpPr>
            <a:cxnSpLocks noChangeShapeType="1"/>
          </p:cNvCxnSpPr>
          <p:nvPr/>
        </p:nvCxnSpPr>
        <p:spPr bwMode="auto">
          <a:xfrm>
            <a:off x="1538935" y="2877475"/>
            <a:ext cx="0" cy="269714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46"/>
          <p:cNvCxnSpPr>
            <a:cxnSpLocks noChangeShapeType="1"/>
          </p:cNvCxnSpPr>
          <p:nvPr/>
        </p:nvCxnSpPr>
        <p:spPr bwMode="auto">
          <a:xfrm flipH="1" flipV="1">
            <a:off x="1923759" y="2877475"/>
            <a:ext cx="20658" cy="2715265"/>
          </a:xfrm>
          <a:prstGeom prst="straightConnector1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AutoShape 46"/>
          <p:cNvCxnSpPr>
            <a:cxnSpLocks noChangeShapeType="1"/>
          </p:cNvCxnSpPr>
          <p:nvPr/>
        </p:nvCxnSpPr>
        <p:spPr bwMode="auto">
          <a:xfrm flipV="1">
            <a:off x="7228712" y="2901305"/>
            <a:ext cx="19479" cy="2673316"/>
          </a:xfrm>
          <a:prstGeom prst="straightConnector1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AutoShape 46"/>
          <p:cNvCxnSpPr>
            <a:cxnSpLocks noChangeShapeType="1"/>
          </p:cNvCxnSpPr>
          <p:nvPr/>
        </p:nvCxnSpPr>
        <p:spPr bwMode="auto">
          <a:xfrm>
            <a:off x="7594160" y="2877475"/>
            <a:ext cx="0" cy="269714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Elipse 91"/>
          <p:cNvSpPr/>
          <p:nvPr/>
        </p:nvSpPr>
        <p:spPr>
          <a:xfrm>
            <a:off x="3755878" y="3386337"/>
            <a:ext cx="1560858" cy="144683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BANCO DE DADOS DISQUE DENÚNCIA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98" name="Elipse 97"/>
          <p:cNvSpPr/>
          <p:nvPr/>
        </p:nvSpPr>
        <p:spPr>
          <a:xfrm>
            <a:off x="2183042" y="4894034"/>
            <a:ext cx="1368152" cy="572541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APURAÇÃO E RESPOSTA</a:t>
            </a:r>
          </a:p>
        </p:txBody>
      </p:sp>
      <p:sp>
        <p:nvSpPr>
          <p:cNvPr id="16441" name="Retângulo de cantos arredondados 16440"/>
          <p:cNvSpPr/>
          <p:nvPr/>
        </p:nvSpPr>
        <p:spPr>
          <a:xfrm>
            <a:off x="1234586" y="2068151"/>
            <a:ext cx="1295543" cy="7689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ANÁLISE POLÍCIA CIVIL</a:t>
            </a: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</p:txBody>
      </p:sp>
      <p:sp>
        <p:nvSpPr>
          <p:cNvPr id="16442" name="Retângulo de cantos arredondados 16441"/>
          <p:cNvSpPr/>
          <p:nvPr/>
        </p:nvSpPr>
        <p:spPr>
          <a:xfrm>
            <a:off x="6588225" y="2097823"/>
            <a:ext cx="1319932" cy="7617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ANÁLISE POLÍCIA MILITAR</a:t>
            </a: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</p:txBody>
      </p:sp>
      <p:sp>
        <p:nvSpPr>
          <p:cNvPr id="16443" name="Retângulo 16442"/>
          <p:cNvSpPr/>
          <p:nvPr/>
        </p:nvSpPr>
        <p:spPr>
          <a:xfrm>
            <a:off x="3772340" y="836713"/>
            <a:ext cx="1524526" cy="894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 smtClean="0">
              <a:solidFill>
                <a:schemeClr val="tx1"/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CENTRAL ATENDIMENTO/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CIDADÃO</a:t>
            </a: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57" name="Retângulo de cantos arredondados 156"/>
          <p:cNvSpPr/>
          <p:nvPr/>
        </p:nvSpPr>
        <p:spPr>
          <a:xfrm>
            <a:off x="1200315" y="5671227"/>
            <a:ext cx="1295543" cy="6098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DELEGACIAS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58" name="Retângulo de cantos arredondados 157"/>
          <p:cNvSpPr/>
          <p:nvPr/>
        </p:nvSpPr>
        <p:spPr>
          <a:xfrm>
            <a:off x="6678073" y="5696749"/>
            <a:ext cx="1230084" cy="6098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BATALHÕES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14" name="CaixaDeTexto 113"/>
          <p:cNvSpPr txBox="1"/>
          <p:nvPr/>
        </p:nvSpPr>
        <p:spPr>
          <a:xfrm>
            <a:off x="2411221" y="255367"/>
            <a:ext cx="4424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DISQUE DENÚNCIA </a:t>
            </a:r>
            <a:r>
              <a:rPr lang="pt-BR" sz="2000" b="1" dirty="0">
                <a:solidFill>
                  <a:schemeClr val="tx2"/>
                </a:solidFill>
              </a:rPr>
              <a:t>181/WEBDENÚNCIA</a:t>
            </a:r>
          </a:p>
          <a:p>
            <a:endParaRPr lang="pt-BR" sz="2000" b="1" dirty="0" smtClean="0">
              <a:solidFill>
                <a:schemeClr val="tx2"/>
              </a:solidFill>
            </a:endParaRPr>
          </a:p>
          <a:p>
            <a:r>
              <a:rPr lang="pt-BR" sz="1600" b="1" dirty="0" smtClean="0"/>
              <a:t>               </a:t>
            </a:r>
            <a:endParaRPr lang="pt-BR" b="1" dirty="0"/>
          </a:p>
        </p:txBody>
      </p:sp>
      <p:cxnSp>
        <p:nvCxnSpPr>
          <p:cNvPr id="275" name="AutoShape 47"/>
          <p:cNvCxnSpPr>
            <a:cxnSpLocks noChangeShapeType="1"/>
          </p:cNvCxnSpPr>
          <p:nvPr/>
        </p:nvCxnSpPr>
        <p:spPr bwMode="auto">
          <a:xfrm>
            <a:off x="5154787" y="2452604"/>
            <a:ext cx="132977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AutoShape 47"/>
          <p:cNvCxnSpPr>
            <a:cxnSpLocks noChangeShapeType="1"/>
          </p:cNvCxnSpPr>
          <p:nvPr/>
        </p:nvCxnSpPr>
        <p:spPr bwMode="auto">
          <a:xfrm flipH="1">
            <a:off x="2639115" y="2426498"/>
            <a:ext cx="134826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luxograma: Documento 22"/>
          <p:cNvSpPr/>
          <p:nvPr/>
        </p:nvSpPr>
        <p:spPr>
          <a:xfrm>
            <a:off x="3964127" y="2189249"/>
            <a:ext cx="1158067" cy="688235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FORMULÁRIO</a:t>
            </a:r>
          </a:p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SISTEMA</a:t>
            </a:r>
            <a:endParaRPr lang="pt-BR" sz="1200" b="1" dirty="0">
              <a:solidFill>
                <a:schemeClr val="tx1"/>
              </a:solidFill>
            </a:endParaRPr>
          </a:p>
        </p:txBody>
      </p:sp>
      <p:cxnSp>
        <p:nvCxnSpPr>
          <p:cNvPr id="36" name="Conector de seta reta 35"/>
          <p:cNvCxnSpPr/>
          <p:nvPr/>
        </p:nvCxnSpPr>
        <p:spPr>
          <a:xfrm>
            <a:off x="4509811" y="1784539"/>
            <a:ext cx="0" cy="36652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/>
          <p:cNvCxnSpPr/>
          <p:nvPr/>
        </p:nvCxnSpPr>
        <p:spPr>
          <a:xfrm>
            <a:off x="4522207" y="2901305"/>
            <a:ext cx="0" cy="45795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uxograma: Terminação 61"/>
          <p:cNvSpPr/>
          <p:nvPr/>
        </p:nvSpPr>
        <p:spPr>
          <a:xfrm>
            <a:off x="214655" y="3084584"/>
            <a:ext cx="992385" cy="301752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TIPIFICAÇÃO</a:t>
            </a:r>
            <a:endParaRPr lang="pt-BR" sz="1100" dirty="0">
              <a:solidFill>
                <a:schemeClr val="tx1"/>
              </a:solidFill>
            </a:endParaRPr>
          </a:p>
        </p:txBody>
      </p:sp>
      <p:cxnSp>
        <p:nvCxnSpPr>
          <p:cNvPr id="105" name="Conector reto 104"/>
          <p:cNvCxnSpPr/>
          <p:nvPr/>
        </p:nvCxnSpPr>
        <p:spPr>
          <a:xfrm>
            <a:off x="1234581" y="3235460"/>
            <a:ext cx="30435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luxograma: Terminação 117"/>
          <p:cNvSpPr/>
          <p:nvPr/>
        </p:nvSpPr>
        <p:spPr>
          <a:xfrm>
            <a:off x="207930" y="4195296"/>
            <a:ext cx="1144562" cy="678609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 smtClean="0">
              <a:solidFill>
                <a:schemeClr val="tx1"/>
              </a:solidFill>
            </a:endParaRP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CONSULTA BANCO DADOS POLÍCIA CIVIL</a:t>
            </a:r>
          </a:p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cxnSp>
        <p:nvCxnSpPr>
          <p:cNvPr id="132" name="Conector reto 131"/>
          <p:cNvCxnSpPr>
            <a:stCxn id="118" idx="3"/>
          </p:cNvCxnSpPr>
          <p:nvPr/>
        </p:nvCxnSpPr>
        <p:spPr>
          <a:xfrm flipV="1">
            <a:off x="1352492" y="4488705"/>
            <a:ext cx="152177" cy="45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132"/>
          <p:cNvCxnSpPr/>
          <p:nvPr/>
        </p:nvCxnSpPr>
        <p:spPr>
          <a:xfrm>
            <a:off x="7585018" y="3225980"/>
            <a:ext cx="303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luxograma: Terminação 119"/>
          <p:cNvSpPr/>
          <p:nvPr/>
        </p:nvSpPr>
        <p:spPr>
          <a:xfrm>
            <a:off x="2038653" y="3678181"/>
            <a:ext cx="1023056" cy="373595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VALIDAÇÃO</a:t>
            </a: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RESPOSTA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145" name="Fluxograma: Terminação 144"/>
          <p:cNvSpPr/>
          <p:nvPr/>
        </p:nvSpPr>
        <p:spPr>
          <a:xfrm>
            <a:off x="6069183" y="3645235"/>
            <a:ext cx="1043694" cy="464517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VALIDAÇÃO</a:t>
            </a: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RESPOSTA</a:t>
            </a:r>
            <a:endParaRPr lang="pt-BR" sz="1100" dirty="0">
              <a:solidFill>
                <a:schemeClr val="tx1"/>
              </a:solidFill>
            </a:endParaRPr>
          </a:p>
        </p:txBody>
      </p:sp>
      <p:cxnSp>
        <p:nvCxnSpPr>
          <p:cNvPr id="122" name="Conector angulado 121"/>
          <p:cNvCxnSpPr>
            <a:stCxn id="120" idx="3"/>
          </p:cNvCxnSpPr>
          <p:nvPr/>
        </p:nvCxnSpPr>
        <p:spPr>
          <a:xfrm>
            <a:off x="3061714" y="3864972"/>
            <a:ext cx="914400" cy="330314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/>
          <p:cNvCxnSpPr>
            <a:stCxn id="164" idx="6"/>
          </p:cNvCxnSpPr>
          <p:nvPr/>
        </p:nvCxnSpPr>
        <p:spPr>
          <a:xfrm flipV="1">
            <a:off x="6997042" y="5160175"/>
            <a:ext cx="23167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ipse 163"/>
          <p:cNvSpPr/>
          <p:nvPr/>
        </p:nvSpPr>
        <p:spPr>
          <a:xfrm>
            <a:off x="5628890" y="4873905"/>
            <a:ext cx="1368152" cy="572541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APURAÇÃO E RESPOSTA</a:t>
            </a:r>
          </a:p>
        </p:txBody>
      </p:sp>
      <p:cxnSp>
        <p:nvCxnSpPr>
          <p:cNvPr id="166" name="Conector reto 165"/>
          <p:cNvCxnSpPr/>
          <p:nvPr/>
        </p:nvCxnSpPr>
        <p:spPr>
          <a:xfrm flipV="1">
            <a:off x="1934088" y="5180304"/>
            <a:ext cx="23167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angulado 171"/>
          <p:cNvCxnSpPr>
            <a:stCxn id="145" idx="1"/>
          </p:cNvCxnSpPr>
          <p:nvPr/>
        </p:nvCxnSpPr>
        <p:spPr>
          <a:xfrm rot="10800000" flipV="1">
            <a:off x="4991818" y="3877494"/>
            <a:ext cx="1077370" cy="348552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de seta reta 154"/>
          <p:cNvCxnSpPr/>
          <p:nvPr/>
        </p:nvCxnSpPr>
        <p:spPr>
          <a:xfrm>
            <a:off x="2339752" y="2845676"/>
            <a:ext cx="0" cy="6826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de seta reta 170"/>
          <p:cNvCxnSpPr/>
          <p:nvPr/>
        </p:nvCxnSpPr>
        <p:spPr>
          <a:xfrm flipH="1">
            <a:off x="6804253" y="2840344"/>
            <a:ext cx="1" cy="72542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Fluxograma: Terminação 203"/>
          <p:cNvSpPr/>
          <p:nvPr/>
        </p:nvSpPr>
        <p:spPr>
          <a:xfrm>
            <a:off x="207930" y="3528336"/>
            <a:ext cx="1026879" cy="484701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 smtClean="0">
              <a:solidFill>
                <a:schemeClr val="tx1"/>
              </a:solidFill>
            </a:endParaRP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ANÁLISE</a:t>
            </a: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TEOR DENÚNCIA</a:t>
            </a:r>
          </a:p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05" name="Fluxograma: Terminação 204"/>
          <p:cNvSpPr/>
          <p:nvPr/>
        </p:nvSpPr>
        <p:spPr>
          <a:xfrm>
            <a:off x="7888239" y="4707537"/>
            <a:ext cx="992385" cy="452628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 smtClean="0">
              <a:solidFill>
                <a:schemeClr val="tx1"/>
              </a:solidFill>
            </a:endParaRP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ENVIO PARA PONTA</a:t>
            </a:r>
          </a:p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cxnSp>
        <p:nvCxnSpPr>
          <p:cNvPr id="206" name="Conector reto 205"/>
          <p:cNvCxnSpPr/>
          <p:nvPr/>
        </p:nvCxnSpPr>
        <p:spPr>
          <a:xfrm>
            <a:off x="7576332" y="4863817"/>
            <a:ext cx="303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to 206"/>
          <p:cNvCxnSpPr/>
          <p:nvPr/>
        </p:nvCxnSpPr>
        <p:spPr>
          <a:xfrm>
            <a:off x="1243927" y="3715591"/>
            <a:ext cx="304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uxograma: Terminação 43"/>
          <p:cNvSpPr/>
          <p:nvPr/>
        </p:nvSpPr>
        <p:spPr>
          <a:xfrm>
            <a:off x="242424" y="5009298"/>
            <a:ext cx="992385" cy="565333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 smtClean="0">
              <a:solidFill>
                <a:schemeClr val="tx1"/>
              </a:solidFill>
            </a:endParaRP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ENVIO</a:t>
            </a: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PARA PONTA</a:t>
            </a:r>
          </a:p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cxnSp>
        <p:nvCxnSpPr>
          <p:cNvPr id="45" name="Conector reto 44"/>
          <p:cNvCxnSpPr/>
          <p:nvPr/>
        </p:nvCxnSpPr>
        <p:spPr>
          <a:xfrm>
            <a:off x="1211389" y="5180294"/>
            <a:ext cx="304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uxograma: Terminação 45"/>
          <p:cNvSpPr/>
          <p:nvPr/>
        </p:nvSpPr>
        <p:spPr>
          <a:xfrm>
            <a:off x="7879558" y="2956612"/>
            <a:ext cx="1026879" cy="57172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 smtClean="0">
              <a:solidFill>
                <a:schemeClr val="tx1"/>
              </a:solidFill>
            </a:endParaRP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ANÁLISE</a:t>
            </a: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TEOR DENÚNCIA</a:t>
            </a:r>
          </a:p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7" name="Fluxograma: Terminação 46"/>
          <p:cNvSpPr/>
          <p:nvPr/>
        </p:nvSpPr>
        <p:spPr>
          <a:xfrm>
            <a:off x="7812150" y="3796112"/>
            <a:ext cx="1144562" cy="568992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 smtClean="0">
              <a:solidFill>
                <a:schemeClr val="tx1"/>
              </a:solidFill>
            </a:endParaRP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CONSULTA BANCO DADOS PM</a:t>
            </a:r>
          </a:p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>
            <a:off x="7576332" y="4028371"/>
            <a:ext cx="23581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uxograma: Terminação 55"/>
          <p:cNvSpPr/>
          <p:nvPr/>
        </p:nvSpPr>
        <p:spPr>
          <a:xfrm>
            <a:off x="2787415" y="2896879"/>
            <a:ext cx="914400" cy="30175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chemeClr val="tx2"/>
                </a:solidFill>
              </a:rPr>
              <a:t>DESCARTE</a:t>
            </a:r>
          </a:p>
        </p:txBody>
      </p:sp>
      <p:sp>
        <p:nvSpPr>
          <p:cNvPr id="57" name="Fluxograma: Terminação 56"/>
          <p:cNvSpPr/>
          <p:nvPr/>
        </p:nvSpPr>
        <p:spPr>
          <a:xfrm>
            <a:off x="5286351" y="2901305"/>
            <a:ext cx="914400" cy="30175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chemeClr val="tx2"/>
                </a:solidFill>
              </a:rPr>
              <a:t>DESCARTE</a:t>
            </a:r>
          </a:p>
        </p:txBody>
      </p:sp>
      <p:cxnSp>
        <p:nvCxnSpPr>
          <p:cNvPr id="59" name="Conector de seta reta 58"/>
          <p:cNvCxnSpPr/>
          <p:nvPr/>
        </p:nvCxnSpPr>
        <p:spPr>
          <a:xfrm flipH="1">
            <a:off x="6200746" y="2593899"/>
            <a:ext cx="283814" cy="3029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>
            <a:off x="2600661" y="2593899"/>
            <a:ext cx="322268" cy="243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2650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729</Words>
  <Application>Microsoft Office PowerPoint</Application>
  <PresentationFormat>Apresentação na tela (4:3)</PresentationFormat>
  <Paragraphs>251</Paragraphs>
  <Slides>23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Tema do Office</vt:lpstr>
      <vt:lpstr>4_Design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mvroyo</dc:creator>
  <cp:lastModifiedBy>mvroyo</cp:lastModifiedBy>
  <cp:revision>191</cp:revision>
  <cp:lastPrinted>2019-01-18T16:31:54Z</cp:lastPrinted>
  <dcterms:created xsi:type="dcterms:W3CDTF">2013-05-27T17:46:54Z</dcterms:created>
  <dcterms:modified xsi:type="dcterms:W3CDTF">2019-05-17T15:52:22Z</dcterms:modified>
</cp:coreProperties>
</file>